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5"/>
  </p:notesMasterIdLst>
  <p:handoutMasterIdLst>
    <p:handoutMasterId r:id="rId16"/>
  </p:handoutMasterIdLst>
  <p:sldIdLst>
    <p:sldId id="269" r:id="rId2"/>
    <p:sldId id="270" r:id="rId3"/>
    <p:sldId id="271" r:id="rId4"/>
    <p:sldId id="272" r:id="rId5"/>
    <p:sldId id="274" r:id="rId6"/>
    <p:sldId id="273" r:id="rId7"/>
    <p:sldId id="276" r:id="rId8"/>
    <p:sldId id="275" r:id="rId9"/>
    <p:sldId id="278" r:id="rId10"/>
    <p:sldId id="277" r:id="rId11"/>
    <p:sldId id="279" r:id="rId12"/>
    <p:sldId id="281" r:id="rId13"/>
    <p:sldId id="280" r:id="rId14"/>
  </p:sldIdLst>
  <p:sldSz cx="9144000" cy="6858000" type="screen4x3"/>
  <p:notesSz cx="7099300" cy="10229850"/>
  <p:defaultTextStyle>
    <a:defPPr>
      <a:defRPr lang="da-DK"/>
    </a:defPPr>
    <a:lvl1pPr algn="l" rtl="0" fontAlgn="base">
      <a:spcBef>
        <a:spcPct val="0"/>
      </a:spcBef>
      <a:spcAft>
        <a:spcPct val="0"/>
      </a:spcAft>
      <a:defRPr sz="2000" kern="1200">
        <a:solidFill>
          <a:schemeClr val="bg1"/>
        </a:solidFill>
        <a:latin typeface="Verdana" pitchFamily="34" charset="0"/>
        <a:ea typeface="+mn-ea"/>
        <a:cs typeface="+mn-cs"/>
      </a:defRPr>
    </a:lvl1pPr>
    <a:lvl2pPr marL="457200" algn="l" rtl="0" fontAlgn="base">
      <a:spcBef>
        <a:spcPct val="0"/>
      </a:spcBef>
      <a:spcAft>
        <a:spcPct val="0"/>
      </a:spcAft>
      <a:defRPr sz="2000" kern="1200">
        <a:solidFill>
          <a:schemeClr val="bg1"/>
        </a:solidFill>
        <a:latin typeface="Verdana" pitchFamily="34" charset="0"/>
        <a:ea typeface="+mn-ea"/>
        <a:cs typeface="+mn-cs"/>
      </a:defRPr>
    </a:lvl2pPr>
    <a:lvl3pPr marL="914400" algn="l" rtl="0" fontAlgn="base">
      <a:spcBef>
        <a:spcPct val="0"/>
      </a:spcBef>
      <a:spcAft>
        <a:spcPct val="0"/>
      </a:spcAft>
      <a:defRPr sz="2000" kern="1200">
        <a:solidFill>
          <a:schemeClr val="bg1"/>
        </a:solidFill>
        <a:latin typeface="Verdana" pitchFamily="34" charset="0"/>
        <a:ea typeface="+mn-ea"/>
        <a:cs typeface="+mn-cs"/>
      </a:defRPr>
    </a:lvl3pPr>
    <a:lvl4pPr marL="1371600" algn="l" rtl="0" fontAlgn="base">
      <a:spcBef>
        <a:spcPct val="0"/>
      </a:spcBef>
      <a:spcAft>
        <a:spcPct val="0"/>
      </a:spcAft>
      <a:defRPr sz="2000" kern="1200">
        <a:solidFill>
          <a:schemeClr val="bg1"/>
        </a:solidFill>
        <a:latin typeface="Verdana" pitchFamily="34" charset="0"/>
        <a:ea typeface="+mn-ea"/>
        <a:cs typeface="+mn-cs"/>
      </a:defRPr>
    </a:lvl4pPr>
    <a:lvl5pPr marL="1828800" algn="l" rtl="0" fontAlgn="base">
      <a:spcBef>
        <a:spcPct val="0"/>
      </a:spcBef>
      <a:spcAft>
        <a:spcPct val="0"/>
      </a:spcAft>
      <a:defRPr sz="2000" kern="1200">
        <a:solidFill>
          <a:schemeClr val="bg1"/>
        </a:solidFill>
        <a:latin typeface="Verdana" pitchFamily="34" charset="0"/>
        <a:ea typeface="+mn-ea"/>
        <a:cs typeface="+mn-cs"/>
      </a:defRPr>
    </a:lvl5pPr>
    <a:lvl6pPr marL="2286000" algn="l" defTabSz="914400" rtl="0" eaLnBrk="1" latinLnBrk="0" hangingPunct="1">
      <a:defRPr sz="2000" kern="1200">
        <a:solidFill>
          <a:schemeClr val="bg1"/>
        </a:solidFill>
        <a:latin typeface="Verdana" pitchFamily="34" charset="0"/>
        <a:ea typeface="+mn-ea"/>
        <a:cs typeface="+mn-cs"/>
      </a:defRPr>
    </a:lvl6pPr>
    <a:lvl7pPr marL="2743200" algn="l" defTabSz="914400" rtl="0" eaLnBrk="1" latinLnBrk="0" hangingPunct="1">
      <a:defRPr sz="2000" kern="1200">
        <a:solidFill>
          <a:schemeClr val="bg1"/>
        </a:solidFill>
        <a:latin typeface="Verdana" pitchFamily="34" charset="0"/>
        <a:ea typeface="+mn-ea"/>
        <a:cs typeface="+mn-cs"/>
      </a:defRPr>
    </a:lvl7pPr>
    <a:lvl8pPr marL="3200400" algn="l" defTabSz="914400" rtl="0" eaLnBrk="1" latinLnBrk="0" hangingPunct="1">
      <a:defRPr sz="2000" kern="1200">
        <a:solidFill>
          <a:schemeClr val="bg1"/>
        </a:solidFill>
        <a:latin typeface="Verdana" pitchFamily="34" charset="0"/>
        <a:ea typeface="+mn-ea"/>
        <a:cs typeface="+mn-cs"/>
      </a:defRPr>
    </a:lvl8pPr>
    <a:lvl9pPr marL="3657600" algn="l" defTabSz="914400" rtl="0" eaLnBrk="1" latinLnBrk="0" hangingPunct="1">
      <a:defRPr sz="2000"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33"/>
    <a:srgbClr val="AFFFFF"/>
    <a:srgbClr val="FF9933"/>
    <a:srgbClr val="C0D4E6"/>
    <a:srgbClr val="004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81" autoAdjust="0"/>
    <p:restoredTop sz="94257" autoAdjust="0"/>
  </p:normalViewPr>
  <p:slideViewPr>
    <p:cSldViewPr>
      <p:cViewPr varScale="1">
        <p:scale>
          <a:sx n="111" d="100"/>
          <a:sy n="111" d="100"/>
        </p:scale>
        <p:origin x="-1614"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30724" name="Rectangle 4"/>
          <p:cNvSpPr>
            <a:spLocks noGrp="1" noChangeArrowheads="1"/>
          </p:cNvSpPr>
          <p:nvPr>
            <p:ph type="ftr" sz="quarter" idx="2"/>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5" name="Rectangle 5"/>
          <p:cNvSpPr>
            <a:spLocks noGrp="1" noChangeArrowheads="1"/>
          </p:cNvSpPr>
          <p:nvPr>
            <p:ph type="sldNum" sz="quarter" idx="3"/>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21C5C243-6CEB-4191-A810-BEEA649E97B5}" type="slidenum">
              <a:rPr lang="en-US"/>
              <a:pPr/>
              <a:t>‹#›</a:t>
            </a:fld>
            <a:endParaRPr lang="en-US"/>
          </a:p>
        </p:txBody>
      </p:sp>
    </p:spTree>
    <p:extLst>
      <p:ext uri="{BB962C8B-B14F-4D97-AF65-F5344CB8AC3E}">
        <p14:creationId xmlns:p14="http://schemas.microsoft.com/office/powerpoint/2010/main" val="400159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6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29700" name="Rectangle 4"/>
          <p:cNvSpPr>
            <a:spLocks noGrp="1" noRot="1" noChangeAspect="1" noChangeArrowheads="1" noTextEdit="1"/>
          </p:cNvSpPr>
          <p:nvPr>
            <p:ph type="sldImg" idx="2"/>
          </p:nvPr>
        </p:nvSpPr>
        <p:spPr bwMode="auto">
          <a:xfrm>
            <a:off x="990600" y="766763"/>
            <a:ext cx="5118100" cy="3836987"/>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709613" y="4859338"/>
            <a:ext cx="5680075" cy="4603750"/>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703" name="Rectangle 7"/>
          <p:cNvSpPr>
            <a:spLocks noGrp="1" noChangeArrowheads="1"/>
          </p:cNvSpPr>
          <p:nvPr>
            <p:ph type="sldNum" sz="quarter" idx="5"/>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B20205F0-9BA3-4274-9294-BCE8461E6CF5}" type="slidenum">
              <a:rPr lang="en-US"/>
              <a:pPr/>
              <a:t>‹#›</a:t>
            </a:fld>
            <a:endParaRPr lang="en-US"/>
          </a:p>
        </p:txBody>
      </p:sp>
    </p:spTree>
    <p:extLst>
      <p:ext uri="{BB962C8B-B14F-4D97-AF65-F5344CB8AC3E}">
        <p14:creationId xmlns:p14="http://schemas.microsoft.com/office/powerpoint/2010/main" val="2867399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4925" cy="3836987"/>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20205F0-9BA3-4274-9294-BCE8461E6CF5}" type="slidenum">
              <a:rPr lang="en-US" smtClean="0"/>
              <a:pPr/>
              <a:t>2</a:t>
            </a:fld>
            <a:endParaRPr lang="en-US"/>
          </a:p>
        </p:txBody>
      </p:sp>
    </p:spTree>
    <p:extLst>
      <p:ext uri="{BB962C8B-B14F-4D97-AF65-F5344CB8AC3E}">
        <p14:creationId xmlns:p14="http://schemas.microsoft.com/office/powerpoint/2010/main" val="667095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000" noProof="0" dirty="0" smtClean="0">
                <a:solidFill>
                  <a:schemeClr val="bg1"/>
                </a:solidFill>
              </a:rPr>
              <a:t>DHI are the first people you should call when you have a tough challenge to solve in a water environment.</a:t>
            </a:r>
          </a:p>
          <a:p>
            <a:pPr lvl="0"/>
            <a:endParaRPr lang="en-US" sz="2000" noProof="0" dirty="0" smtClean="0">
              <a:solidFill>
                <a:schemeClr val="bg1"/>
              </a:solidFill>
            </a:endParaRPr>
          </a:p>
          <a:p>
            <a:pPr lvl="0"/>
            <a:r>
              <a:rPr lang="en-US" sz="2000" noProof="0" dirty="0" smtClean="0">
                <a:solidFill>
                  <a:schemeClr val="bg1"/>
                </a:solidFill>
              </a:rPr>
              <a:t>In the world of water, our knowledge is second-to-none, and we strive to make it globally accessible to clients and partners. </a:t>
            </a:r>
          </a:p>
          <a:p>
            <a:pPr lvl="0"/>
            <a:endParaRPr lang="en-US" sz="2000" noProof="0" dirty="0" smtClean="0">
              <a:solidFill>
                <a:schemeClr val="bg1"/>
              </a:solidFill>
            </a:endParaRPr>
          </a:p>
          <a:p>
            <a:pPr lvl="0"/>
            <a:r>
              <a:rPr lang="en-US" sz="2000" noProof="0" dirty="0" smtClean="0">
                <a:solidFill>
                  <a:schemeClr val="bg1"/>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23274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noProof="0" smtClean="0"/>
              <a:t>© DHI</a:t>
            </a:r>
            <a:endParaRPr lang="en-GB" noProof="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69479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7950" y="0"/>
            <a:ext cx="8928100" cy="674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endParaRPr lang="en-GB"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Tree>
    <p:extLst>
      <p:ext uri="{BB962C8B-B14F-4D97-AF65-F5344CB8AC3E}">
        <p14:creationId xmlns:p14="http://schemas.microsoft.com/office/powerpoint/2010/main" val="314672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41658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val="86632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t>#</a:t>
            </a:r>
            <a:fld id="{EC98167B-91FF-498B-85F5-63F1D9402506}" type="slidenum">
              <a:rPr lang="en-GB" smtClean="0"/>
              <a:pPr/>
              <a:t>‹#›</a:t>
            </a:fld>
            <a:r>
              <a:rPr lang="en-GB" smtClean="0"/>
              <a:t>  </a:t>
            </a:r>
            <a:endParaRPr lang="en-GB"/>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tips.dhigroup.com/" TargetMode="External"/><Relationship Id="rId2" Type="http://schemas.openxmlformats.org/officeDocument/2006/relationships/hyperlink" Target="http://faq.dhigroup.com/" TargetMode="Externa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3.jpeg"/><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MIKE 11</a:t>
            </a:r>
            <a:endParaRPr lang="en-GB" dirty="0"/>
          </a:p>
        </p:txBody>
      </p:sp>
      <p:sp>
        <p:nvSpPr>
          <p:cNvPr id="3" name="Subtitle 2"/>
          <p:cNvSpPr>
            <a:spLocks noGrp="1"/>
          </p:cNvSpPr>
          <p:nvPr>
            <p:ph type="subTitle" idx="1"/>
          </p:nvPr>
        </p:nvSpPr>
        <p:spPr/>
        <p:txBody>
          <a:bodyPr/>
          <a:lstStyle/>
          <a:p>
            <a:r>
              <a:rPr lang="da-DK" dirty="0" smtClean="0">
                <a:solidFill>
                  <a:srgbClr val="FFFFFF"/>
                </a:solidFill>
              </a:rPr>
              <a:t>Model </a:t>
            </a:r>
            <a:r>
              <a:rPr lang="da-DK" dirty="0" err="1" smtClean="0">
                <a:solidFill>
                  <a:srgbClr val="FFFFFF"/>
                </a:solidFill>
              </a:rPr>
              <a:t>Stability</a:t>
            </a:r>
            <a:r>
              <a:rPr lang="da-DK" dirty="0" smtClean="0">
                <a:solidFill>
                  <a:srgbClr val="FFFFFF"/>
                </a:solidFill>
              </a:rPr>
              <a:t>, Tips &amp; Tricks</a:t>
            </a:r>
            <a:endParaRPr lang="en-GB" dirty="0"/>
          </a:p>
        </p:txBody>
      </p:sp>
      <p:sp>
        <p:nvSpPr>
          <p:cNvPr id="4" name="Footer Placeholder 3"/>
          <p:cNvSpPr>
            <a:spLocks noGrp="1"/>
          </p:cNvSpPr>
          <p:nvPr>
            <p:ph type="ftr" sz="quarter" idx="3"/>
          </p:nvPr>
        </p:nvSpPr>
        <p:spPr/>
        <p:txBody>
          <a:bodyPr/>
          <a:lstStyle/>
          <a:p>
            <a:r>
              <a:rPr lang="en-GB" smtClean="0"/>
              <a:t>© DHI</a:t>
            </a:r>
            <a:endParaRPr lang="en-GB"/>
          </a:p>
        </p:txBody>
      </p:sp>
    </p:spTree>
    <p:extLst>
      <p:ext uri="{BB962C8B-B14F-4D97-AF65-F5344CB8AC3E}">
        <p14:creationId xmlns:p14="http://schemas.microsoft.com/office/powerpoint/2010/main" val="3997117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solidFill>
                  <a:srgbClr val="FFFFFF"/>
                </a:solidFill>
              </a:rPr>
              <a:t>ADDITIONAL FEATURES</a:t>
            </a:r>
            <a:endParaRPr lang="en-GB" dirty="0"/>
          </a:p>
        </p:txBody>
      </p:sp>
      <p:sp>
        <p:nvSpPr>
          <p:cNvPr id="3" name="Content Placeholder 2"/>
          <p:cNvSpPr>
            <a:spLocks noGrp="1"/>
          </p:cNvSpPr>
          <p:nvPr>
            <p:ph sz="quarter" idx="13"/>
          </p:nvPr>
        </p:nvSpPr>
        <p:spPr/>
        <p:txBody>
          <a:bodyPr/>
          <a:lstStyle/>
          <a:p>
            <a:pPr marL="0" indent="0">
              <a:buNone/>
            </a:pPr>
            <a:r>
              <a:rPr lang="da-DK" b="1" dirty="0"/>
              <a:t>res11read </a:t>
            </a:r>
            <a:r>
              <a:rPr lang="da-DK" b="1" dirty="0" smtClean="0"/>
              <a:t>programme</a:t>
            </a:r>
            <a:endParaRPr lang="da-DK" b="1" dirty="0"/>
          </a:p>
          <a:p>
            <a:pPr marL="0" indent="0">
              <a:buNone/>
            </a:pPr>
            <a:endParaRPr lang="en-GB" dirty="0"/>
          </a:p>
        </p:txBody>
      </p:sp>
      <p:sp>
        <p:nvSpPr>
          <p:cNvPr id="6" name="TextBox 5"/>
          <p:cNvSpPr txBox="1"/>
          <p:nvPr/>
        </p:nvSpPr>
        <p:spPr>
          <a:xfrm>
            <a:off x="179512" y="1528412"/>
            <a:ext cx="3168352" cy="5355312"/>
          </a:xfrm>
          <a:prstGeom prst="rect">
            <a:avLst/>
          </a:prstGeom>
          <a:noFill/>
        </p:spPr>
        <p:txBody>
          <a:bodyPr wrap="square" rtlCol="0">
            <a:spAutoFit/>
          </a:bodyPr>
          <a:lstStyle/>
          <a:p>
            <a:r>
              <a:rPr lang="da-DK" sz="1800" dirty="0" smtClean="0">
                <a:latin typeface="+mn-lt"/>
              </a:rPr>
              <a:t>Small </a:t>
            </a:r>
            <a:r>
              <a:rPr lang="da-DK" sz="1800" dirty="0" err="1" smtClean="0">
                <a:latin typeface="+mn-lt"/>
              </a:rPr>
              <a:t>utility</a:t>
            </a:r>
            <a:r>
              <a:rPr lang="da-DK" sz="1800" dirty="0" smtClean="0">
                <a:latin typeface="+mn-lt"/>
              </a:rPr>
              <a:t> to </a:t>
            </a:r>
            <a:r>
              <a:rPr lang="da-DK" sz="1800" dirty="0" err="1" smtClean="0">
                <a:latin typeface="+mn-lt"/>
              </a:rPr>
              <a:t>read</a:t>
            </a:r>
            <a:r>
              <a:rPr lang="da-DK" sz="1800" dirty="0" smtClean="0">
                <a:latin typeface="+mn-lt"/>
              </a:rPr>
              <a:t> and </a:t>
            </a:r>
            <a:r>
              <a:rPr lang="da-DK" sz="1800" dirty="0" err="1" smtClean="0">
                <a:latin typeface="+mn-lt"/>
              </a:rPr>
              <a:t>export</a:t>
            </a:r>
            <a:r>
              <a:rPr lang="da-DK" sz="1800" dirty="0" smtClean="0">
                <a:latin typeface="+mn-lt"/>
              </a:rPr>
              <a:t> MIKE 11 res11 files to </a:t>
            </a:r>
            <a:r>
              <a:rPr lang="da-DK" sz="1800" dirty="0" err="1" smtClean="0">
                <a:latin typeface="+mn-lt"/>
              </a:rPr>
              <a:t>text</a:t>
            </a:r>
            <a:r>
              <a:rPr lang="da-DK" sz="1800" dirty="0" smtClean="0">
                <a:latin typeface="+mn-lt"/>
              </a:rPr>
              <a:t> format. </a:t>
            </a:r>
          </a:p>
          <a:p>
            <a:endParaRPr lang="da-DK" sz="1800" dirty="0">
              <a:latin typeface="+mn-lt"/>
            </a:endParaRPr>
          </a:p>
          <a:p>
            <a:r>
              <a:rPr lang="da-DK" sz="1800" dirty="0" err="1" smtClean="0">
                <a:latin typeface="+mn-lt"/>
              </a:rPr>
              <a:t>Found</a:t>
            </a:r>
            <a:r>
              <a:rPr lang="da-DK" sz="1800" dirty="0">
                <a:latin typeface="+mn-lt"/>
              </a:rPr>
              <a:t> under C:\Program Files (x86)\</a:t>
            </a:r>
            <a:r>
              <a:rPr lang="da-DK" sz="1800" dirty="0" smtClean="0">
                <a:latin typeface="+mn-lt"/>
              </a:rPr>
              <a:t>DHI\20xx\bin\</a:t>
            </a:r>
            <a:br>
              <a:rPr lang="da-DK" sz="1800" dirty="0" smtClean="0">
                <a:latin typeface="+mn-lt"/>
              </a:rPr>
            </a:br>
            <a:r>
              <a:rPr lang="da-DK" sz="1800" dirty="0" smtClean="0">
                <a:latin typeface="+mn-lt"/>
              </a:rPr>
              <a:t>res11read.exe</a:t>
            </a:r>
          </a:p>
          <a:p>
            <a:endParaRPr lang="da-DK" sz="1800" dirty="0" smtClean="0">
              <a:latin typeface="+mn-lt"/>
            </a:endParaRPr>
          </a:p>
          <a:p>
            <a:r>
              <a:rPr lang="da-DK" sz="1800" dirty="0" smtClean="0">
                <a:latin typeface="+mn-lt"/>
              </a:rPr>
              <a:t>More info: </a:t>
            </a:r>
          </a:p>
          <a:p>
            <a:r>
              <a:rPr lang="da-DK" sz="1800" dirty="0" smtClean="0">
                <a:latin typeface="+mn-lt"/>
              </a:rPr>
              <a:t>- </a:t>
            </a:r>
            <a:r>
              <a:rPr lang="da-DK" sz="1800" dirty="0" err="1" smtClean="0">
                <a:latin typeface="+mn-lt"/>
              </a:rPr>
              <a:t>Appendix</a:t>
            </a:r>
            <a:r>
              <a:rPr lang="da-DK" sz="1800" dirty="0" smtClean="0">
                <a:latin typeface="+mn-lt"/>
              </a:rPr>
              <a:t> B, MIKE 11 User Manual </a:t>
            </a:r>
          </a:p>
          <a:p>
            <a:pPr marL="285750" indent="-285750">
              <a:buFontTx/>
              <a:buChar char="-"/>
            </a:pPr>
            <a:r>
              <a:rPr lang="da-DK" sz="1800" dirty="0" smtClean="0">
                <a:latin typeface="+mn-lt"/>
              </a:rPr>
              <a:t>Tips and Tricks page on DHI website</a:t>
            </a:r>
          </a:p>
          <a:p>
            <a:endParaRPr lang="da-DK" sz="1800" dirty="0" smtClean="0">
              <a:latin typeface="+mn-lt"/>
            </a:endParaRPr>
          </a:p>
          <a:p>
            <a:pPr marL="0" lvl="1"/>
            <a:r>
              <a:rPr lang="en-US" sz="1800" dirty="0" smtClean="0">
                <a:latin typeface="+mn-lt"/>
              </a:rPr>
              <a:t>Res11read.exe’  </a:t>
            </a:r>
            <a:r>
              <a:rPr lang="en-US" sz="1800" smtClean="0">
                <a:latin typeface="+mn-lt"/>
              </a:rPr>
              <a:t>64-bit </a:t>
            </a:r>
            <a:r>
              <a:rPr lang="en-US" sz="1800" smtClean="0">
                <a:latin typeface="+mn-lt"/>
              </a:rPr>
              <a:t>since </a:t>
            </a:r>
            <a:r>
              <a:rPr lang="en-US" sz="1800" dirty="0" smtClean="0">
                <a:latin typeface="+mn-lt"/>
              </a:rPr>
              <a:t>release 2012: Extraction </a:t>
            </a:r>
            <a:r>
              <a:rPr lang="en-US" sz="1800" dirty="0">
                <a:latin typeface="+mn-lt"/>
              </a:rPr>
              <a:t>possible from large result-files (&gt; 1GB)</a:t>
            </a:r>
          </a:p>
          <a:p>
            <a:endParaRPr lang="en-GB" sz="1800" dirty="0">
              <a:latin typeface="+mn-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246" y="1154128"/>
            <a:ext cx="5721128" cy="549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31476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solidFill>
                  <a:srgbClr val="FFFFFF"/>
                </a:solidFill>
              </a:rPr>
              <a:t>GETTING HELP IN MIKE 11</a:t>
            </a:r>
            <a:endParaRPr lang="en-GB" dirty="0"/>
          </a:p>
        </p:txBody>
      </p:sp>
      <p:sp>
        <p:nvSpPr>
          <p:cNvPr id="3" name="Content Placeholder 2"/>
          <p:cNvSpPr>
            <a:spLocks noGrp="1"/>
          </p:cNvSpPr>
          <p:nvPr>
            <p:ph sz="quarter" idx="13"/>
          </p:nvPr>
        </p:nvSpPr>
        <p:spPr/>
        <p:txBody>
          <a:bodyPr/>
          <a:lstStyle/>
          <a:p>
            <a:pPr marL="0" indent="0">
              <a:spcBef>
                <a:spcPts val="1800"/>
              </a:spcBef>
              <a:buNone/>
            </a:pPr>
            <a:r>
              <a:rPr lang="da-DK" dirty="0">
                <a:solidFill>
                  <a:srgbClr val="FFFFFF"/>
                </a:solidFill>
              </a:rPr>
              <a:t>Help Menu: Access the Help from </a:t>
            </a:r>
            <a:r>
              <a:rPr lang="da-DK" dirty="0" err="1">
                <a:solidFill>
                  <a:srgbClr val="FFFFFF"/>
                </a:solidFill>
              </a:rPr>
              <a:t>any</a:t>
            </a:r>
            <a:r>
              <a:rPr lang="da-DK" dirty="0">
                <a:solidFill>
                  <a:srgbClr val="FFFFFF"/>
                </a:solidFill>
              </a:rPr>
              <a:t> editors by </a:t>
            </a:r>
            <a:r>
              <a:rPr lang="da-DK" dirty="0" err="1">
                <a:solidFill>
                  <a:srgbClr val="FFFFFF"/>
                </a:solidFill>
              </a:rPr>
              <a:t>pressing</a:t>
            </a:r>
            <a:r>
              <a:rPr lang="da-DK" dirty="0">
                <a:solidFill>
                  <a:srgbClr val="FFFFFF"/>
                </a:solidFill>
              </a:rPr>
              <a:t> the </a:t>
            </a:r>
            <a:r>
              <a:rPr lang="da-DK" b="1" dirty="0">
                <a:solidFill>
                  <a:srgbClr val="FFFFFF"/>
                </a:solidFill>
              </a:rPr>
              <a:t>F1 </a:t>
            </a:r>
            <a:r>
              <a:rPr lang="da-DK" b="1" dirty="0" err="1" smtClean="0">
                <a:solidFill>
                  <a:srgbClr val="FFFFFF"/>
                </a:solidFill>
              </a:rPr>
              <a:t>Key</a:t>
            </a:r>
            <a:endParaRPr lang="da-DK" dirty="0">
              <a:solidFill>
                <a:srgbClr val="FFFFFF"/>
              </a:solidFill>
            </a:endParaRPr>
          </a:p>
          <a:p>
            <a:pPr>
              <a:spcBef>
                <a:spcPct val="50000"/>
              </a:spcBef>
            </a:pPr>
            <a:r>
              <a:rPr lang="da-DK" dirty="0">
                <a:solidFill>
                  <a:srgbClr val="FFFFFF"/>
                </a:solidFill>
              </a:rPr>
              <a:t> </a:t>
            </a:r>
            <a:r>
              <a:rPr lang="da-DK" b="1" dirty="0">
                <a:solidFill>
                  <a:srgbClr val="FFFFFF"/>
                </a:solidFill>
              </a:rPr>
              <a:t>Manuals</a:t>
            </a:r>
            <a:r>
              <a:rPr lang="da-DK" dirty="0">
                <a:solidFill>
                  <a:srgbClr val="FFFFFF"/>
                </a:solidFill>
              </a:rPr>
              <a:t>: </a:t>
            </a:r>
          </a:p>
          <a:p>
            <a:pPr lvl="1">
              <a:spcBef>
                <a:spcPct val="50000"/>
              </a:spcBef>
            </a:pPr>
            <a:r>
              <a:rPr lang="da-DK" dirty="0">
                <a:solidFill>
                  <a:srgbClr val="FFFFFF"/>
                </a:solidFill>
              </a:rPr>
              <a:t> MIKE 11 User Manual</a:t>
            </a:r>
          </a:p>
          <a:p>
            <a:pPr lvl="1">
              <a:spcBef>
                <a:spcPct val="50000"/>
              </a:spcBef>
            </a:pPr>
            <a:r>
              <a:rPr lang="da-DK" dirty="0">
                <a:solidFill>
                  <a:srgbClr val="FFFFFF"/>
                </a:solidFill>
              </a:rPr>
              <a:t> MIKE 11 Reference Manual</a:t>
            </a:r>
          </a:p>
          <a:p>
            <a:pPr lvl="1">
              <a:spcBef>
                <a:spcPct val="50000"/>
              </a:spcBef>
            </a:pPr>
            <a:r>
              <a:rPr lang="da-DK" dirty="0">
                <a:solidFill>
                  <a:srgbClr val="FFFFFF"/>
                </a:solidFill>
              </a:rPr>
              <a:t> MIKE Zero Manuals</a:t>
            </a:r>
          </a:p>
          <a:p>
            <a:pPr marL="457200" lvl="1" indent="0">
              <a:spcBef>
                <a:spcPct val="50000"/>
              </a:spcBef>
              <a:buNone/>
            </a:pPr>
            <a:endParaRPr lang="da-DK" dirty="0">
              <a:solidFill>
                <a:srgbClr val="FFFFFF"/>
              </a:solidFill>
            </a:endParaRPr>
          </a:p>
          <a:p>
            <a:pPr marL="0" indent="0">
              <a:spcBef>
                <a:spcPct val="50000"/>
              </a:spcBef>
              <a:buNone/>
            </a:pPr>
            <a:r>
              <a:rPr lang="da-DK" dirty="0">
                <a:solidFill>
                  <a:srgbClr val="FFFFFF"/>
                </a:solidFill>
              </a:rPr>
              <a:t>For an </a:t>
            </a:r>
            <a:r>
              <a:rPr lang="da-DK" dirty="0" err="1">
                <a:solidFill>
                  <a:srgbClr val="FFFFFF"/>
                </a:solidFill>
              </a:rPr>
              <a:t>easy</a:t>
            </a:r>
            <a:r>
              <a:rPr lang="da-DK" dirty="0">
                <a:solidFill>
                  <a:srgbClr val="FFFFFF"/>
                </a:solidFill>
              </a:rPr>
              <a:t> </a:t>
            </a:r>
            <a:r>
              <a:rPr lang="da-DK" dirty="0" err="1">
                <a:solidFill>
                  <a:srgbClr val="FFFFFF"/>
                </a:solidFill>
              </a:rPr>
              <a:t>access</a:t>
            </a:r>
            <a:r>
              <a:rPr lang="da-DK" dirty="0">
                <a:solidFill>
                  <a:srgbClr val="FFFFFF"/>
                </a:solidFill>
              </a:rPr>
              <a:t> to all manuals </a:t>
            </a:r>
            <a:r>
              <a:rPr lang="da-DK" dirty="0" err="1">
                <a:solidFill>
                  <a:srgbClr val="FFFFFF"/>
                </a:solidFill>
              </a:rPr>
              <a:t>available</a:t>
            </a:r>
            <a:r>
              <a:rPr lang="da-DK" dirty="0">
                <a:solidFill>
                  <a:srgbClr val="FFFFFF"/>
                </a:solidFill>
              </a:rPr>
              <a:t>, open the </a:t>
            </a:r>
            <a:r>
              <a:rPr lang="da-DK" b="1" dirty="0" err="1" smtClean="0">
                <a:solidFill>
                  <a:srgbClr val="FFFFFF"/>
                </a:solidFill>
              </a:rPr>
              <a:t>Documentation</a:t>
            </a:r>
            <a:r>
              <a:rPr lang="da-DK" b="1" dirty="0" smtClean="0">
                <a:solidFill>
                  <a:srgbClr val="FFFFFF"/>
                </a:solidFill>
              </a:rPr>
              <a:t> Index</a:t>
            </a:r>
            <a:endParaRPr lang="da-DK" b="1" dirty="0">
              <a:solidFill>
                <a:srgbClr val="FFFFFF"/>
              </a:solidFill>
            </a:endParaRPr>
          </a:p>
          <a:p>
            <a:pPr marL="0" indent="0">
              <a:spcBef>
                <a:spcPct val="50000"/>
              </a:spcBef>
              <a:buNone/>
            </a:pPr>
            <a:endParaRPr lang="da-DK" b="1" dirty="0" smtClean="0">
              <a:solidFill>
                <a:srgbClr val="FFFFFF"/>
              </a:solidFill>
            </a:endParaRPr>
          </a:p>
          <a:p>
            <a:pPr marL="0" indent="0">
              <a:spcBef>
                <a:spcPct val="50000"/>
              </a:spcBef>
              <a:buNone/>
            </a:pPr>
            <a:r>
              <a:rPr lang="da-DK" b="1" dirty="0" smtClean="0">
                <a:solidFill>
                  <a:srgbClr val="FFFFFF"/>
                </a:solidFill>
              </a:rPr>
              <a:t>How</a:t>
            </a:r>
            <a:r>
              <a:rPr lang="da-DK" b="1" dirty="0">
                <a:solidFill>
                  <a:srgbClr val="FFFFFF"/>
                </a:solidFill>
              </a:rPr>
              <a:t>?</a:t>
            </a:r>
            <a:r>
              <a:rPr lang="da-DK" dirty="0">
                <a:solidFill>
                  <a:srgbClr val="FFFFFF"/>
                </a:solidFill>
              </a:rPr>
              <a:t> Start &gt; Programs &gt; MIKE by DHI </a:t>
            </a:r>
            <a:r>
              <a:rPr lang="da-DK" dirty="0" smtClean="0">
                <a:solidFill>
                  <a:srgbClr val="FFFFFF"/>
                </a:solidFill>
              </a:rPr>
              <a:t>20xx </a:t>
            </a:r>
            <a:r>
              <a:rPr lang="da-DK" dirty="0">
                <a:solidFill>
                  <a:srgbClr val="FFFFFF"/>
                </a:solidFill>
              </a:rPr>
              <a:t>&gt; MIKE Zero &gt; </a:t>
            </a:r>
            <a:r>
              <a:rPr lang="da-DK" dirty="0" err="1">
                <a:solidFill>
                  <a:srgbClr val="FFFFFF"/>
                </a:solidFill>
              </a:rPr>
              <a:t>Documentation</a:t>
            </a:r>
            <a:r>
              <a:rPr lang="da-DK" dirty="0">
                <a:solidFill>
                  <a:srgbClr val="FFFFFF"/>
                </a:solidFill>
              </a:rPr>
              <a:t> &gt; MIKE 11 </a:t>
            </a:r>
            <a:r>
              <a:rPr lang="da-DK" dirty="0" err="1">
                <a:solidFill>
                  <a:srgbClr val="FFFFFF"/>
                </a:solidFill>
              </a:rPr>
              <a:t>Documentation</a:t>
            </a:r>
            <a:r>
              <a:rPr lang="da-DK" dirty="0">
                <a:solidFill>
                  <a:srgbClr val="FFFFFF"/>
                </a:solidFill>
              </a:rPr>
              <a:t> Index</a:t>
            </a:r>
          </a:p>
          <a:p>
            <a:pPr marL="0" indent="0">
              <a:buNone/>
            </a:pPr>
            <a:endParaRPr lang="en-GB" dirty="0"/>
          </a:p>
        </p:txBody>
      </p:sp>
      <p:sp>
        <p:nvSpPr>
          <p:cNvPr id="4" name="Footer Placeholder 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822306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DOCUMENTATION INDEX</a:t>
            </a:r>
            <a:endParaRPr lang="da-DK"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07704" y="980728"/>
            <a:ext cx="5616258" cy="5688632"/>
          </a:xfrm>
        </p:spPr>
      </p:pic>
      <p:sp>
        <p:nvSpPr>
          <p:cNvPr id="4" name="Footer Placeholder 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3371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solidFill>
                  <a:srgbClr val="FFFFFF"/>
                </a:solidFill>
              </a:rPr>
              <a:t>MORE WAYS TO FIND HELP</a:t>
            </a:r>
            <a:endParaRPr lang="en-GB" dirty="0"/>
          </a:p>
        </p:txBody>
      </p:sp>
      <p:sp>
        <p:nvSpPr>
          <p:cNvPr id="3" name="Content Placeholder 2"/>
          <p:cNvSpPr>
            <a:spLocks noGrp="1"/>
          </p:cNvSpPr>
          <p:nvPr>
            <p:ph sz="quarter" idx="13"/>
          </p:nvPr>
        </p:nvSpPr>
        <p:spPr/>
        <p:txBody>
          <a:bodyPr/>
          <a:lstStyle/>
          <a:p>
            <a:pPr marL="0" indent="0">
              <a:spcBef>
                <a:spcPct val="50000"/>
              </a:spcBef>
              <a:buNone/>
            </a:pPr>
            <a:r>
              <a:rPr lang="da-DK" dirty="0" err="1">
                <a:solidFill>
                  <a:srgbClr val="FFFFFF"/>
                </a:solidFill>
              </a:rPr>
              <a:t>Install</a:t>
            </a:r>
            <a:r>
              <a:rPr lang="da-DK" dirty="0">
                <a:solidFill>
                  <a:srgbClr val="FFFFFF"/>
                </a:solidFill>
              </a:rPr>
              <a:t> and check the </a:t>
            </a:r>
            <a:r>
              <a:rPr lang="da-DK" b="1" dirty="0" err="1">
                <a:solidFill>
                  <a:srgbClr val="FFFFFF"/>
                </a:solidFill>
              </a:rPr>
              <a:t>examples</a:t>
            </a:r>
            <a:r>
              <a:rPr lang="da-DK" b="1" dirty="0">
                <a:solidFill>
                  <a:srgbClr val="FFFFFF"/>
                </a:solidFill>
              </a:rPr>
              <a:t> </a:t>
            </a:r>
            <a:r>
              <a:rPr lang="da-DK" dirty="0" err="1">
                <a:solidFill>
                  <a:srgbClr val="FFFFFF"/>
                </a:solidFill>
              </a:rPr>
              <a:t>that</a:t>
            </a:r>
            <a:r>
              <a:rPr lang="da-DK" dirty="0">
                <a:solidFill>
                  <a:srgbClr val="FFFFFF"/>
                </a:solidFill>
              </a:rPr>
              <a:t> </a:t>
            </a:r>
            <a:r>
              <a:rPr lang="da-DK" dirty="0" err="1">
                <a:solidFill>
                  <a:srgbClr val="FFFFFF"/>
                </a:solidFill>
              </a:rPr>
              <a:t>come</a:t>
            </a:r>
            <a:r>
              <a:rPr lang="da-DK" dirty="0">
                <a:solidFill>
                  <a:srgbClr val="FFFFFF"/>
                </a:solidFill>
              </a:rPr>
              <a:t> with </a:t>
            </a:r>
            <a:r>
              <a:rPr lang="da-DK" dirty="0" err="1">
                <a:solidFill>
                  <a:srgbClr val="FFFFFF"/>
                </a:solidFill>
              </a:rPr>
              <a:t>each</a:t>
            </a:r>
            <a:r>
              <a:rPr lang="da-DK" dirty="0">
                <a:solidFill>
                  <a:srgbClr val="FFFFFF"/>
                </a:solidFill>
              </a:rPr>
              <a:t> </a:t>
            </a:r>
            <a:r>
              <a:rPr lang="da-DK" dirty="0" smtClean="0">
                <a:solidFill>
                  <a:srgbClr val="FFFFFF"/>
                </a:solidFill>
              </a:rPr>
              <a:t>programme</a:t>
            </a:r>
            <a:endParaRPr lang="da-DK" dirty="0">
              <a:solidFill>
                <a:srgbClr val="FFFFFF"/>
              </a:solidFill>
            </a:endParaRPr>
          </a:p>
          <a:p>
            <a:pPr>
              <a:spcBef>
                <a:spcPct val="50000"/>
              </a:spcBef>
            </a:pPr>
            <a:r>
              <a:rPr lang="da-DK" b="1" dirty="0" smtClean="0">
                <a:solidFill>
                  <a:srgbClr val="FFFFFF"/>
                </a:solidFill>
              </a:rPr>
              <a:t>FAQ</a:t>
            </a:r>
            <a:r>
              <a:rPr lang="da-DK" dirty="0" smtClean="0">
                <a:solidFill>
                  <a:srgbClr val="FFFFFF"/>
                </a:solidFill>
              </a:rPr>
              <a:t> </a:t>
            </a:r>
            <a:r>
              <a:rPr lang="da-DK" dirty="0">
                <a:solidFill>
                  <a:srgbClr val="FFFFFF"/>
                </a:solidFill>
              </a:rPr>
              <a:t>Page on </a:t>
            </a:r>
            <a:r>
              <a:rPr lang="da-DK" dirty="0" err="1">
                <a:solidFill>
                  <a:srgbClr val="FFFFFF"/>
                </a:solidFill>
              </a:rPr>
              <a:t>DHI’s</a:t>
            </a:r>
            <a:r>
              <a:rPr lang="da-DK" dirty="0">
                <a:solidFill>
                  <a:srgbClr val="FFFFFF"/>
                </a:solidFill>
              </a:rPr>
              <a:t> </a:t>
            </a:r>
            <a:r>
              <a:rPr lang="da-DK" dirty="0" smtClean="0">
                <a:solidFill>
                  <a:srgbClr val="FFFFFF"/>
                </a:solidFill>
              </a:rPr>
              <a:t>website</a:t>
            </a:r>
            <a:br>
              <a:rPr lang="da-DK" dirty="0" smtClean="0">
                <a:solidFill>
                  <a:srgbClr val="FFFFFF"/>
                </a:solidFill>
              </a:rPr>
            </a:br>
            <a:r>
              <a:rPr lang="da-DK" dirty="0" smtClean="0">
                <a:solidFill>
                  <a:srgbClr val="FFFFFF"/>
                </a:solidFill>
                <a:hlinkClick r:id="rId2"/>
              </a:rPr>
              <a:t>http</a:t>
            </a:r>
            <a:r>
              <a:rPr lang="da-DK" dirty="0">
                <a:solidFill>
                  <a:srgbClr val="FFFFFF"/>
                </a:solidFill>
                <a:hlinkClick r:id="rId2"/>
              </a:rPr>
              <a:t>://</a:t>
            </a:r>
            <a:r>
              <a:rPr lang="da-DK" dirty="0" smtClean="0">
                <a:solidFill>
                  <a:srgbClr val="FFFFFF"/>
                </a:solidFill>
                <a:hlinkClick r:id="rId2"/>
              </a:rPr>
              <a:t>faq.dhigroup.com</a:t>
            </a:r>
            <a:endParaRPr lang="da-DK" dirty="0">
              <a:solidFill>
                <a:srgbClr val="FFFFFF"/>
              </a:solidFill>
            </a:endParaRPr>
          </a:p>
          <a:p>
            <a:pPr marL="0" indent="0">
              <a:spcBef>
                <a:spcPct val="50000"/>
              </a:spcBef>
              <a:buNone/>
            </a:pPr>
            <a:endParaRPr lang="da-DK" dirty="0" smtClean="0">
              <a:solidFill>
                <a:srgbClr val="FFFFFF"/>
              </a:solidFill>
            </a:endParaRPr>
          </a:p>
          <a:p>
            <a:pPr marL="0" indent="0">
              <a:spcBef>
                <a:spcPct val="50000"/>
              </a:spcBef>
              <a:buNone/>
            </a:pPr>
            <a:endParaRPr lang="da-DK" dirty="0">
              <a:solidFill>
                <a:srgbClr val="FFFFFF"/>
              </a:solidFill>
            </a:endParaRPr>
          </a:p>
          <a:p>
            <a:pPr marL="0" indent="0">
              <a:spcBef>
                <a:spcPct val="50000"/>
              </a:spcBef>
              <a:buNone/>
            </a:pPr>
            <a:endParaRPr lang="da-DK" dirty="0" smtClean="0">
              <a:solidFill>
                <a:srgbClr val="FFFFFF"/>
              </a:solidFill>
            </a:endParaRPr>
          </a:p>
          <a:p>
            <a:pPr marL="0" indent="0">
              <a:spcBef>
                <a:spcPct val="50000"/>
              </a:spcBef>
              <a:buNone/>
            </a:pPr>
            <a:endParaRPr lang="da-DK" dirty="0">
              <a:solidFill>
                <a:srgbClr val="FFFFFF"/>
              </a:solidFill>
            </a:endParaRPr>
          </a:p>
          <a:p>
            <a:pPr>
              <a:spcBef>
                <a:spcPct val="50000"/>
              </a:spcBef>
            </a:pPr>
            <a:r>
              <a:rPr lang="da-DK" b="1" dirty="0" smtClean="0">
                <a:solidFill>
                  <a:srgbClr val="FFFFFF"/>
                </a:solidFill>
              </a:rPr>
              <a:t>Tips </a:t>
            </a:r>
            <a:r>
              <a:rPr lang="da-DK" b="1" dirty="0">
                <a:solidFill>
                  <a:srgbClr val="FFFFFF"/>
                </a:solidFill>
              </a:rPr>
              <a:t>and Tricks </a:t>
            </a:r>
            <a:r>
              <a:rPr lang="da-DK" dirty="0">
                <a:solidFill>
                  <a:srgbClr val="FFFFFF"/>
                </a:solidFill>
              </a:rPr>
              <a:t>Page on </a:t>
            </a:r>
            <a:r>
              <a:rPr lang="da-DK" dirty="0" err="1">
                <a:solidFill>
                  <a:srgbClr val="FFFFFF"/>
                </a:solidFill>
              </a:rPr>
              <a:t>DHI’s</a:t>
            </a:r>
            <a:r>
              <a:rPr lang="da-DK" dirty="0">
                <a:solidFill>
                  <a:srgbClr val="FFFFFF"/>
                </a:solidFill>
              </a:rPr>
              <a:t> </a:t>
            </a:r>
            <a:r>
              <a:rPr lang="da-DK" dirty="0" smtClean="0">
                <a:solidFill>
                  <a:srgbClr val="FFFFFF"/>
                </a:solidFill>
              </a:rPr>
              <a:t>website</a:t>
            </a:r>
            <a:br>
              <a:rPr lang="da-DK" dirty="0" smtClean="0">
                <a:solidFill>
                  <a:srgbClr val="FFFFFF"/>
                </a:solidFill>
              </a:rPr>
            </a:br>
            <a:r>
              <a:rPr lang="da-DK" dirty="0" smtClean="0">
                <a:solidFill>
                  <a:srgbClr val="FFFFFF"/>
                </a:solidFill>
                <a:hlinkClick r:id="rId3"/>
              </a:rPr>
              <a:t>http</a:t>
            </a:r>
            <a:r>
              <a:rPr lang="da-DK" dirty="0">
                <a:solidFill>
                  <a:srgbClr val="FFFFFF"/>
                </a:solidFill>
                <a:hlinkClick r:id="rId3"/>
              </a:rPr>
              <a:t>://</a:t>
            </a:r>
            <a:r>
              <a:rPr lang="da-DK" dirty="0" smtClean="0">
                <a:solidFill>
                  <a:srgbClr val="FFFFFF"/>
                </a:solidFill>
                <a:hlinkClick r:id="rId3"/>
              </a:rPr>
              <a:t>tips.dhigroup.com</a:t>
            </a:r>
            <a:endParaRPr lang="da-DK" dirty="0">
              <a:solidFill>
                <a:srgbClr val="FFFFFF"/>
              </a:solidFill>
            </a:endParaRPr>
          </a:p>
          <a:p>
            <a:pPr marL="0" indent="0">
              <a:buNone/>
            </a:pPr>
            <a:endParaRPr lang="en-GB" dirty="0"/>
          </a:p>
        </p:txBody>
      </p:sp>
      <p:pic>
        <p:nvPicPr>
          <p:cNvPr id="778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4941168"/>
            <a:ext cx="5760000" cy="1650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8464" y="2420888"/>
            <a:ext cx="5760000" cy="165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822306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STABILITY, TIPS &amp; TRICKS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Model Stability, Tips and Tricks</a:t>
            </a:r>
          </a:p>
          <a:p>
            <a:pPr marL="0" indent="0">
              <a:buNone/>
            </a:pPr>
            <a:endParaRPr lang="en-GB" dirty="0"/>
          </a:p>
        </p:txBody>
      </p:sp>
      <p:pic>
        <p:nvPicPr>
          <p:cNvPr id="4" name="Picture 4" descr="MIKE11_Cover1"/>
          <p:cNvPicPr>
            <a:picLocks noChangeAspect="1" noChangeArrowheads="1"/>
          </p:cNvPicPr>
          <p:nvPr/>
        </p:nvPicPr>
        <p:blipFill>
          <a:blip r:embed="rId4"/>
          <a:srcRect l="13895" t="3691" r="3705" b="26172"/>
          <a:stretch>
            <a:fillRect/>
          </a:stretch>
        </p:blipFill>
        <p:spPr bwMode="auto">
          <a:xfrm>
            <a:off x="570805" y="1772816"/>
            <a:ext cx="3897102" cy="4576887"/>
          </a:xfrm>
          <a:prstGeom prst="rect">
            <a:avLst/>
          </a:prstGeom>
          <a:noFill/>
        </p:spPr>
      </p:pic>
      <p:graphicFrame>
        <p:nvGraphicFramePr>
          <p:cNvPr id="5" name="Object 5"/>
          <p:cNvGraphicFramePr>
            <a:graphicFrameLocks noChangeAspect="1"/>
          </p:cNvGraphicFramePr>
          <p:nvPr>
            <p:extLst>
              <p:ext uri="{D42A27DB-BD31-4B8C-83A1-F6EECF244321}">
                <p14:modId xmlns:p14="http://schemas.microsoft.com/office/powerpoint/2010/main" val="2219067566"/>
              </p:ext>
            </p:extLst>
          </p:nvPr>
        </p:nvGraphicFramePr>
        <p:xfrm>
          <a:off x="4788024" y="1737159"/>
          <a:ext cx="3933825" cy="4648200"/>
        </p:xfrm>
        <a:graphic>
          <a:graphicData uri="http://schemas.openxmlformats.org/presentationml/2006/ole">
            <mc:AlternateContent xmlns:mc="http://schemas.openxmlformats.org/markup-compatibility/2006">
              <mc:Choice xmlns:v="urn:schemas-microsoft-com:vml" Requires="v">
                <p:oleObj spid="_x0000_s73748" name="Chart" r:id="rId6" imgW="3933749" imgH="4648200" progId="Excel.Sheet.8">
                  <p:embed/>
                </p:oleObj>
              </mc:Choice>
              <mc:Fallback>
                <p:oleObj name="Chart" r:id="rId6" imgW="3933749" imgH="4648200" progId="Excel.Sheet.8">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1737159"/>
                        <a:ext cx="393382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Footer Placeholder 5"/>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457225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STABILITY, TIPS &amp; TRICKS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Stability Criteria (Courant Number)</a:t>
            </a:r>
          </a:p>
          <a:p>
            <a:pPr marL="0" indent="0">
              <a:buNone/>
            </a:pPr>
            <a:endParaRPr lang="en-GB" dirty="0"/>
          </a:p>
        </p:txBody>
      </p:sp>
      <p:sp>
        <p:nvSpPr>
          <p:cNvPr id="6" name="AutoShape 4"/>
          <p:cNvSpPr>
            <a:spLocks noChangeArrowheads="1"/>
          </p:cNvSpPr>
          <p:nvPr/>
        </p:nvSpPr>
        <p:spPr bwMode="auto">
          <a:xfrm>
            <a:off x="1699320" y="3601740"/>
            <a:ext cx="5283200" cy="1371600"/>
          </a:xfrm>
          <a:prstGeom prst="roundRect">
            <a:avLst>
              <a:gd name="adj" fmla="val 16667"/>
            </a:avLst>
          </a:prstGeom>
          <a:solidFill>
            <a:srgbClr val="AFFFFF"/>
          </a:solidFill>
          <a:ln w="12700">
            <a:solidFill>
              <a:schemeClr val="tx1"/>
            </a:solidFill>
            <a:round/>
            <a:headEnd type="none" w="sm" len="sm"/>
            <a:tailEnd type="none" w="sm" len="sm"/>
          </a:ln>
          <a:effectLst/>
        </p:spPr>
        <p:txBody>
          <a:bodyPr wrap="none" anchor="ctr"/>
          <a:lstStyle/>
          <a:p>
            <a:endParaRPr lang="da-DK"/>
          </a:p>
        </p:txBody>
      </p:sp>
      <p:sp>
        <p:nvSpPr>
          <p:cNvPr id="7" name="Text Box 5"/>
          <p:cNvSpPr txBox="1">
            <a:spLocks noChangeArrowheads="1"/>
          </p:cNvSpPr>
          <p:nvPr/>
        </p:nvSpPr>
        <p:spPr bwMode="auto">
          <a:xfrm>
            <a:off x="251520" y="1988840"/>
            <a:ext cx="8382000" cy="1200329"/>
          </a:xfrm>
          <a:prstGeom prst="rect">
            <a:avLst/>
          </a:prstGeom>
          <a:noFill/>
          <a:ln w="12700">
            <a:noFill/>
            <a:miter lim="800000"/>
            <a:headEnd type="none" w="sm" len="sm"/>
            <a:tailEnd type="none" w="sm" len="sm"/>
          </a:ln>
          <a:effectLst/>
        </p:spPr>
        <p:txBody>
          <a:bodyPr>
            <a:spAutoFit/>
          </a:bodyPr>
          <a:lstStyle/>
          <a:p>
            <a:pPr marL="342900" indent="-342900" defTabSz="762000" eaLnBrk="0" hangingPunct="0">
              <a:spcBef>
                <a:spcPct val="50000"/>
              </a:spcBef>
            </a:pPr>
            <a:r>
              <a:rPr lang="en-GB" sz="1800" b="1" dirty="0" smtClean="0">
                <a:solidFill>
                  <a:srgbClr val="FFFFFF"/>
                </a:solidFill>
                <a:latin typeface="Arial"/>
              </a:rPr>
              <a:t>The Courant Number (Cr) describes the Relationship between:</a:t>
            </a:r>
          </a:p>
          <a:p>
            <a:pPr marL="342900" indent="-342900" defTabSz="762000" eaLnBrk="0" hangingPunct="0">
              <a:spcBef>
                <a:spcPct val="50000"/>
              </a:spcBef>
              <a:buFontTx/>
              <a:buAutoNum type="alphaLcParenBoth"/>
            </a:pPr>
            <a:r>
              <a:rPr lang="en-GB" sz="1800" dirty="0" smtClean="0">
                <a:solidFill>
                  <a:srgbClr val="FFFFFF"/>
                </a:solidFill>
                <a:latin typeface="Arial"/>
              </a:rPr>
              <a:t>the Speed of Physical Disturbances in the System, and</a:t>
            </a:r>
          </a:p>
          <a:p>
            <a:pPr marL="342900" indent="-342900" defTabSz="762000" eaLnBrk="0" hangingPunct="0">
              <a:spcBef>
                <a:spcPct val="50000"/>
              </a:spcBef>
              <a:buFontTx/>
              <a:buAutoNum type="alphaLcParenBoth"/>
            </a:pPr>
            <a:r>
              <a:rPr lang="en-GB" sz="1800" dirty="0" smtClean="0">
                <a:solidFill>
                  <a:srgbClr val="FFFFFF"/>
                </a:solidFill>
                <a:latin typeface="Arial"/>
              </a:rPr>
              <a:t>the Speed at which Disturbances Travel in the Numerical Model </a:t>
            </a:r>
            <a:endParaRPr lang="en-GB" sz="1800" dirty="0">
              <a:solidFill>
                <a:srgbClr val="FFFFFF"/>
              </a:solidFill>
              <a:latin typeface="Arial"/>
            </a:endParaRPr>
          </a:p>
        </p:txBody>
      </p:sp>
      <p:graphicFrame>
        <p:nvGraphicFramePr>
          <p:cNvPr id="8" name="Object 6"/>
          <p:cNvGraphicFramePr>
            <a:graphicFrameLocks noChangeAspect="1"/>
          </p:cNvGraphicFramePr>
          <p:nvPr>
            <p:extLst>
              <p:ext uri="{D42A27DB-BD31-4B8C-83A1-F6EECF244321}">
                <p14:modId xmlns:p14="http://schemas.microsoft.com/office/powerpoint/2010/main" val="1581338789"/>
              </p:ext>
            </p:extLst>
          </p:nvPr>
        </p:nvGraphicFramePr>
        <p:xfrm>
          <a:off x="4704458" y="3747790"/>
          <a:ext cx="2100262" cy="1112838"/>
        </p:xfrm>
        <a:graphic>
          <a:graphicData uri="http://schemas.openxmlformats.org/presentationml/2006/ole">
            <mc:AlternateContent xmlns:mc="http://schemas.openxmlformats.org/markup-compatibility/2006">
              <mc:Choice xmlns:v="urn:schemas-microsoft-com:vml" Requires="v">
                <p:oleObj spid="_x0000_s75795" name="Equation" r:id="rId3" imgW="1104840" imgH="622080" progId="Equation.3">
                  <p:embed/>
                </p:oleObj>
              </mc:Choice>
              <mc:Fallback>
                <p:oleObj name="Equation" r:id="rId3" imgW="1104840" imgH="622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458" y="3747790"/>
                        <a:ext cx="2100262" cy="111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966020" y="3957340"/>
            <a:ext cx="2525713" cy="396875"/>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dirty="0" smtClean="0">
                <a:solidFill>
                  <a:schemeClr val="accent6"/>
                </a:solidFill>
                <a:latin typeface="Arial"/>
              </a:rPr>
              <a:t>Courant Number:</a:t>
            </a:r>
            <a:endParaRPr lang="en-GB" dirty="0">
              <a:solidFill>
                <a:schemeClr val="accent6"/>
              </a:solidFill>
              <a:latin typeface="Arial"/>
            </a:endParaRPr>
          </a:p>
        </p:txBody>
      </p:sp>
      <p:sp>
        <p:nvSpPr>
          <p:cNvPr id="10" name="Text Box 8"/>
          <p:cNvSpPr txBox="1">
            <a:spLocks noChangeArrowheads="1"/>
          </p:cNvSpPr>
          <p:nvPr/>
        </p:nvSpPr>
        <p:spPr bwMode="auto">
          <a:xfrm>
            <a:off x="1305620" y="5287665"/>
            <a:ext cx="3054350" cy="366713"/>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1800" dirty="0" smtClean="0">
                <a:solidFill>
                  <a:srgbClr val="FFFFFF"/>
                </a:solidFill>
                <a:latin typeface="Arial"/>
              </a:rPr>
              <a:t>Physical Propagation Speed</a:t>
            </a:r>
            <a:endParaRPr lang="en-GB" sz="1800" dirty="0">
              <a:solidFill>
                <a:srgbClr val="FFFFFF"/>
              </a:solidFill>
              <a:latin typeface="Arial"/>
            </a:endParaRPr>
          </a:p>
        </p:txBody>
      </p:sp>
      <p:sp>
        <p:nvSpPr>
          <p:cNvPr id="11" name="Text Box 9"/>
          <p:cNvSpPr txBox="1">
            <a:spLocks noChangeArrowheads="1"/>
          </p:cNvSpPr>
          <p:nvPr/>
        </p:nvSpPr>
        <p:spPr bwMode="auto">
          <a:xfrm>
            <a:off x="1305620" y="5709940"/>
            <a:ext cx="3797300" cy="366713"/>
          </a:xfrm>
          <a:prstGeom prst="rect">
            <a:avLst/>
          </a:prstGeom>
          <a:noFill/>
          <a:ln w="12700">
            <a:noFill/>
            <a:miter lim="800000"/>
            <a:headEnd type="none" w="sm" len="sm"/>
            <a:tailEnd type="none" w="sm" len="sm"/>
          </a:ln>
          <a:effectLst/>
        </p:spPr>
        <p:txBody>
          <a:bodyPr>
            <a:spAutoFit/>
          </a:bodyPr>
          <a:lstStyle/>
          <a:p>
            <a:pPr defTabSz="762000" eaLnBrk="0" hangingPunct="0"/>
            <a:r>
              <a:rPr lang="en-GB" sz="1800" dirty="0" smtClean="0">
                <a:solidFill>
                  <a:srgbClr val="FFFFFF"/>
                </a:solidFill>
                <a:latin typeface="Arial"/>
              </a:rPr>
              <a:t>Max Numerical Propagation Speed</a:t>
            </a:r>
            <a:endParaRPr lang="en-GB" sz="1800" dirty="0">
              <a:solidFill>
                <a:srgbClr val="FFFFFF"/>
              </a:solidFill>
              <a:latin typeface="Arial"/>
            </a:endParaRPr>
          </a:p>
        </p:txBody>
      </p:sp>
      <p:sp>
        <p:nvSpPr>
          <p:cNvPr id="12" name="Line 10"/>
          <p:cNvSpPr>
            <a:spLocks noChangeShapeType="1"/>
          </p:cNvSpPr>
          <p:nvPr/>
        </p:nvSpPr>
        <p:spPr bwMode="auto">
          <a:xfrm flipV="1">
            <a:off x="4264720" y="4135140"/>
            <a:ext cx="1231900" cy="1231900"/>
          </a:xfrm>
          <a:prstGeom prst="line">
            <a:avLst/>
          </a:prstGeom>
          <a:noFill/>
          <a:ln w="28575">
            <a:solidFill>
              <a:schemeClr val="accent2"/>
            </a:solidFill>
            <a:round/>
            <a:headEnd/>
            <a:tailEnd type="triangle" w="med" len="med"/>
          </a:ln>
          <a:effectLst/>
        </p:spPr>
        <p:txBody>
          <a:bodyPr/>
          <a:lstStyle/>
          <a:p>
            <a:endParaRPr lang="da-DK"/>
          </a:p>
        </p:txBody>
      </p:sp>
      <p:sp>
        <p:nvSpPr>
          <p:cNvPr id="13" name="Line 11"/>
          <p:cNvSpPr>
            <a:spLocks noChangeShapeType="1"/>
          </p:cNvSpPr>
          <p:nvPr/>
        </p:nvSpPr>
        <p:spPr bwMode="auto">
          <a:xfrm flipV="1">
            <a:off x="4925120" y="4554240"/>
            <a:ext cx="939800" cy="1244600"/>
          </a:xfrm>
          <a:prstGeom prst="line">
            <a:avLst/>
          </a:prstGeom>
          <a:noFill/>
          <a:ln w="28575">
            <a:solidFill>
              <a:schemeClr val="accent2"/>
            </a:solidFill>
            <a:round/>
            <a:headEnd/>
            <a:tailEnd type="triangle" w="med" len="med"/>
          </a:ln>
          <a:effectLst/>
        </p:spPr>
        <p:txBody>
          <a:bodyPr/>
          <a:lstStyle/>
          <a:p>
            <a:endParaRPr lang="da-DK"/>
          </a:p>
        </p:txBody>
      </p:sp>
      <p:sp>
        <p:nvSpPr>
          <p:cNvPr id="14" name="Footer Placeholder 1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022541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STABILITY, TIPS &amp; TRICKS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Spatial and Temporal Constraints</a:t>
            </a:r>
          </a:p>
          <a:p>
            <a:pPr marL="0" indent="0">
              <a:buNone/>
            </a:pPr>
            <a:endParaRPr lang="en-GB" dirty="0"/>
          </a:p>
        </p:txBody>
      </p:sp>
      <p:sp>
        <p:nvSpPr>
          <p:cNvPr id="4" name="Text Box 4"/>
          <p:cNvSpPr txBox="1">
            <a:spLocks noChangeArrowheads="1"/>
          </p:cNvSpPr>
          <p:nvPr/>
        </p:nvSpPr>
        <p:spPr bwMode="auto">
          <a:xfrm>
            <a:off x="179512" y="1772816"/>
            <a:ext cx="6427788" cy="4108817"/>
          </a:xfrm>
          <a:prstGeom prst="rect">
            <a:avLst/>
          </a:prstGeom>
          <a:noFill/>
          <a:ln w="12700">
            <a:noFill/>
            <a:miter lim="800000"/>
            <a:headEnd type="none" w="sm" len="sm"/>
            <a:tailEnd type="none" w="sm" len="sm"/>
          </a:ln>
          <a:effectLst/>
        </p:spPr>
        <p:txBody>
          <a:bodyPr>
            <a:spAutoFit/>
          </a:bodyPr>
          <a:lstStyle/>
          <a:p>
            <a:pPr marL="342900" indent="-342900" defTabSz="762000" eaLnBrk="0" hangingPunct="0">
              <a:spcBef>
                <a:spcPct val="50000"/>
              </a:spcBef>
            </a:pPr>
            <a:r>
              <a:rPr lang="en-GB" sz="1800" b="1" smtClean="0">
                <a:solidFill>
                  <a:srgbClr val="FFFFFF"/>
                </a:solidFill>
                <a:latin typeface="Arial"/>
              </a:rPr>
              <a:t>Space Step (Δx)</a:t>
            </a:r>
          </a:p>
          <a:p>
            <a:pPr marL="342900" indent="-342900" defTabSz="762000" eaLnBrk="0" hangingPunct="0">
              <a:spcBef>
                <a:spcPct val="50000"/>
              </a:spcBef>
              <a:buFontTx/>
              <a:buChar char="•"/>
            </a:pPr>
            <a:r>
              <a:rPr lang="en-GB" sz="1600" smtClean="0">
                <a:solidFill>
                  <a:srgbClr val="FFFFFF"/>
                </a:solidFill>
                <a:latin typeface="Arial"/>
              </a:rPr>
              <a:t>Δx needs to be small enough to resolve changes in channel</a:t>
            </a:r>
            <a:br>
              <a:rPr lang="en-GB" sz="1600" smtClean="0">
                <a:solidFill>
                  <a:srgbClr val="FFFFFF"/>
                </a:solidFill>
                <a:latin typeface="Arial"/>
              </a:rPr>
            </a:br>
            <a:r>
              <a:rPr lang="en-GB" sz="1600" smtClean="0">
                <a:solidFill>
                  <a:srgbClr val="FFFFFF"/>
                </a:solidFill>
                <a:latin typeface="Arial"/>
              </a:rPr>
              <a:t>width and rapid changes in the water surface profile</a:t>
            </a:r>
          </a:p>
          <a:p>
            <a:pPr marL="342900" indent="-342900" defTabSz="762000" eaLnBrk="0" hangingPunct="0">
              <a:spcBef>
                <a:spcPct val="50000"/>
              </a:spcBef>
              <a:buFontTx/>
              <a:buChar char="•"/>
            </a:pPr>
            <a:r>
              <a:rPr lang="en-GB" sz="1600" smtClean="0">
                <a:solidFill>
                  <a:srgbClr val="FFFFFF"/>
                </a:solidFill>
                <a:latin typeface="Arial"/>
              </a:rPr>
              <a:t>Small Δx can result in high Courant numbers</a:t>
            </a:r>
          </a:p>
          <a:p>
            <a:pPr marL="342900" indent="-342900" defTabSz="762000" eaLnBrk="0" hangingPunct="0">
              <a:spcBef>
                <a:spcPct val="50000"/>
              </a:spcBef>
              <a:buFontTx/>
              <a:buChar char="•"/>
            </a:pPr>
            <a:r>
              <a:rPr lang="en-GB" sz="1600" smtClean="0">
                <a:solidFill>
                  <a:srgbClr val="FFFFFF"/>
                </a:solidFill>
                <a:latin typeface="Arial"/>
              </a:rPr>
              <a:t>Small Δx normally corresponds to a small Δt </a:t>
            </a:r>
          </a:p>
          <a:p>
            <a:pPr marL="342900" indent="-342900" defTabSz="762000" eaLnBrk="0" hangingPunct="0">
              <a:spcBef>
                <a:spcPct val="50000"/>
              </a:spcBef>
            </a:pPr>
            <a:endParaRPr lang="en-GB" sz="1600" smtClean="0">
              <a:solidFill>
                <a:srgbClr val="FFFFFF"/>
              </a:solidFill>
              <a:latin typeface="Arial"/>
            </a:endParaRPr>
          </a:p>
          <a:p>
            <a:pPr marL="342900" indent="-342900" defTabSz="762000" eaLnBrk="0" hangingPunct="0">
              <a:spcBef>
                <a:spcPct val="50000"/>
              </a:spcBef>
            </a:pPr>
            <a:r>
              <a:rPr lang="en-GB" sz="1800" b="1" smtClean="0">
                <a:solidFill>
                  <a:srgbClr val="FFFFFF"/>
                </a:solidFill>
                <a:latin typeface="Arial"/>
              </a:rPr>
              <a:t>Time Step (Δt)</a:t>
            </a:r>
          </a:p>
          <a:p>
            <a:pPr marL="342900" indent="-342900" defTabSz="762000" eaLnBrk="0" hangingPunct="0">
              <a:spcBef>
                <a:spcPct val="50000"/>
              </a:spcBef>
              <a:buFontTx/>
              <a:buChar char="•"/>
            </a:pPr>
            <a:r>
              <a:rPr lang="en-GB" sz="1600" smtClean="0">
                <a:solidFill>
                  <a:srgbClr val="FFFFFF"/>
                </a:solidFill>
                <a:latin typeface="Arial"/>
              </a:rPr>
              <a:t>Requirement for a small Δt can be symptomatic of poor</a:t>
            </a:r>
            <a:br>
              <a:rPr lang="en-GB" sz="1600" smtClean="0">
                <a:solidFill>
                  <a:srgbClr val="FFFFFF"/>
                </a:solidFill>
                <a:latin typeface="Arial"/>
              </a:rPr>
            </a:br>
            <a:r>
              <a:rPr lang="en-GB" sz="1600" smtClean="0">
                <a:solidFill>
                  <a:srgbClr val="FFFFFF"/>
                </a:solidFill>
                <a:latin typeface="Arial"/>
              </a:rPr>
              <a:t>model schematisation</a:t>
            </a:r>
          </a:p>
          <a:p>
            <a:pPr marL="342900" indent="-342900" defTabSz="762000" eaLnBrk="0" hangingPunct="0">
              <a:spcBef>
                <a:spcPct val="50000"/>
              </a:spcBef>
              <a:buFontTx/>
              <a:buChar char="•"/>
            </a:pPr>
            <a:r>
              <a:rPr lang="en-GB" sz="1600" smtClean="0">
                <a:solidFill>
                  <a:srgbClr val="FFFFFF"/>
                </a:solidFill>
                <a:latin typeface="Arial"/>
              </a:rPr>
              <a:t>Selection of Δt should be based on time varying characteristics</a:t>
            </a:r>
            <a:br>
              <a:rPr lang="en-GB" sz="1600" smtClean="0">
                <a:solidFill>
                  <a:srgbClr val="FFFFFF"/>
                </a:solidFill>
                <a:latin typeface="Arial"/>
              </a:rPr>
            </a:br>
            <a:r>
              <a:rPr lang="en-GB" sz="1600" smtClean="0">
                <a:solidFill>
                  <a:srgbClr val="FFFFFF"/>
                </a:solidFill>
                <a:latin typeface="Arial"/>
              </a:rPr>
              <a:t>of the system (ie. tidal models, Δt &lt; 15 mins)</a:t>
            </a:r>
          </a:p>
          <a:p>
            <a:pPr marL="342900" indent="-342900" defTabSz="762000" eaLnBrk="0" hangingPunct="0">
              <a:spcBef>
                <a:spcPct val="50000"/>
              </a:spcBef>
              <a:buFontTx/>
              <a:buChar char="•"/>
            </a:pPr>
            <a:r>
              <a:rPr lang="en-GB" sz="1600" smtClean="0">
                <a:solidFill>
                  <a:srgbClr val="FFFFFF"/>
                </a:solidFill>
                <a:latin typeface="Arial"/>
              </a:rPr>
              <a:t>Very rapidly changing flow (ie dambreak) will require a small Δt</a:t>
            </a:r>
            <a:endParaRPr lang="en-GB" sz="1600" dirty="0">
              <a:solidFill>
                <a:srgbClr val="FFFFFF"/>
              </a:solidFill>
              <a:latin typeface="Arial"/>
            </a:endParaRPr>
          </a:p>
        </p:txBody>
      </p:sp>
      <p:sp>
        <p:nvSpPr>
          <p:cNvPr id="5" name="AutoShape 5"/>
          <p:cNvSpPr>
            <a:spLocks noChangeArrowheads="1"/>
          </p:cNvSpPr>
          <p:nvPr/>
        </p:nvSpPr>
        <p:spPr bwMode="auto">
          <a:xfrm>
            <a:off x="6742267" y="3044412"/>
            <a:ext cx="1981200" cy="2716213"/>
          </a:xfrm>
          <a:prstGeom prst="roundRect">
            <a:avLst>
              <a:gd name="adj" fmla="val 16667"/>
            </a:avLst>
          </a:prstGeom>
          <a:solidFill>
            <a:schemeClr val="bg2"/>
          </a:solidFill>
          <a:ln w="12700">
            <a:solidFill>
              <a:schemeClr val="tx1"/>
            </a:solidFill>
            <a:round/>
            <a:headEnd type="none" w="sm" len="sm"/>
            <a:tailEnd type="none" w="sm" len="sm"/>
          </a:ln>
          <a:effectLst/>
        </p:spPr>
        <p:txBody>
          <a:bodyPr wrap="none" anchor="ctr"/>
          <a:lstStyle/>
          <a:p>
            <a:endParaRPr lang="da-DK"/>
          </a:p>
        </p:txBody>
      </p:sp>
      <p:graphicFrame>
        <p:nvGraphicFramePr>
          <p:cNvPr id="6" name="Object 6"/>
          <p:cNvGraphicFramePr>
            <a:graphicFrameLocks noChangeAspect="1"/>
          </p:cNvGraphicFramePr>
          <p:nvPr>
            <p:extLst>
              <p:ext uri="{D42A27DB-BD31-4B8C-83A1-F6EECF244321}">
                <p14:modId xmlns:p14="http://schemas.microsoft.com/office/powerpoint/2010/main" val="2501379781"/>
              </p:ext>
            </p:extLst>
          </p:nvPr>
        </p:nvGraphicFramePr>
        <p:xfrm>
          <a:off x="6948264" y="4807563"/>
          <a:ext cx="1512168" cy="637661"/>
        </p:xfrm>
        <a:graphic>
          <a:graphicData uri="http://schemas.openxmlformats.org/presentationml/2006/ole">
            <mc:AlternateContent xmlns:mc="http://schemas.openxmlformats.org/markup-compatibility/2006">
              <mc:Choice xmlns:v="urn:schemas-microsoft-com:vml" Requires="v">
                <p:oleObj spid="_x0000_s74772" name="Equation" r:id="rId3" imgW="1054080" imgH="444240" progId="Equation.3">
                  <p:embed/>
                </p:oleObj>
              </mc:Choice>
              <mc:Fallback>
                <p:oleObj name="Equation" r:id="rId3" imgW="1054080" imgH="44424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4807563"/>
                        <a:ext cx="1512168" cy="637661"/>
                      </a:xfrm>
                      <a:prstGeom prst="rect">
                        <a:avLst/>
                      </a:prstGeom>
                      <a:solidFill>
                        <a:schemeClr val="bg2"/>
                      </a:solidFill>
                      <a:ln>
                        <a:noFill/>
                      </a:ln>
                      <a:effectLst/>
                      <a:extLst/>
                    </p:spPr>
                  </p:pic>
                </p:oleObj>
              </mc:Fallback>
            </mc:AlternateContent>
          </a:graphicData>
        </a:graphic>
      </p:graphicFrame>
      <p:sp>
        <p:nvSpPr>
          <p:cNvPr id="7" name="Rectangle 7"/>
          <p:cNvSpPr>
            <a:spLocks noChangeArrowheads="1"/>
          </p:cNvSpPr>
          <p:nvPr/>
        </p:nvSpPr>
        <p:spPr bwMode="auto">
          <a:xfrm>
            <a:off x="6727979" y="3263487"/>
            <a:ext cx="2039938" cy="1384995"/>
          </a:xfrm>
          <a:prstGeom prst="rect">
            <a:avLst/>
          </a:prstGeom>
          <a:noFill/>
          <a:ln w="9525">
            <a:noFill/>
            <a:miter lim="800000"/>
            <a:headEnd/>
            <a:tailEnd/>
          </a:ln>
          <a:effectLst/>
        </p:spPr>
        <p:txBody>
          <a:bodyPr>
            <a:spAutoFit/>
          </a:bodyPr>
          <a:lstStyle/>
          <a:p>
            <a:pPr eaLnBrk="0" hangingPunct="0">
              <a:spcBef>
                <a:spcPct val="50000"/>
              </a:spcBef>
            </a:pPr>
            <a:r>
              <a:rPr lang="en-US" sz="1400" b="1" dirty="0">
                <a:solidFill>
                  <a:schemeClr val="accent6"/>
                </a:solidFill>
                <a:latin typeface="Arial" charset="0"/>
              </a:rPr>
              <a:t>The Courant Criteria can be used to set an Upper Bound on the Time Step </a:t>
            </a:r>
            <a:r>
              <a:rPr lang="en-US" sz="1400" b="1" dirty="0" smtClean="0">
                <a:solidFill>
                  <a:schemeClr val="accent6"/>
                </a:solidFill>
                <a:latin typeface="Arial" charset="0"/>
              </a:rPr>
              <a:t>(</a:t>
            </a:r>
            <a:r>
              <a:rPr lang="el-GR" sz="1400" b="1" dirty="0" smtClean="0">
                <a:solidFill>
                  <a:schemeClr val="accent6"/>
                </a:solidFill>
                <a:latin typeface="GreekC" pitchFamily="2" charset="0"/>
              </a:rPr>
              <a:t>Δ</a:t>
            </a:r>
            <a:r>
              <a:rPr lang="en-US" sz="1400" b="1" dirty="0" smtClean="0">
                <a:solidFill>
                  <a:schemeClr val="accent6"/>
                </a:solidFill>
                <a:latin typeface="Arial" charset="0"/>
              </a:rPr>
              <a:t>t</a:t>
            </a:r>
            <a:r>
              <a:rPr lang="en-US" sz="1400" b="1" dirty="0">
                <a:solidFill>
                  <a:schemeClr val="accent6"/>
                </a:solidFill>
                <a:latin typeface="Arial" charset="0"/>
              </a:rPr>
              <a:t>) based on a given Spatial Resolution </a:t>
            </a:r>
            <a:r>
              <a:rPr lang="en-US" sz="1400" b="1" dirty="0" smtClean="0">
                <a:solidFill>
                  <a:schemeClr val="accent6"/>
                </a:solidFill>
                <a:latin typeface="Arial" charset="0"/>
              </a:rPr>
              <a:t>(</a:t>
            </a:r>
            <a:r>
              <a:rPr lang="el-GR" sz="1400" b="1" dirty="0" smtClean="0">
                <a:solidFill>
                  <a:schemeClr val="accent6"/>
                </a:solidFill>
                <a:latin typeface="GreekC" pitchFamily="2" charset="0"/>
              </a:rPr>
              <a:t>Δ</a:t>
            </a:r>
            <a:r>
              <a:rPr lang="en-US" sz="1400" b="1" dirty="0" smtClean="0">
                <a:solidFill>
                  <a:schemeClr val="accent6"/>
                </a:solidFill>
                <a:latin typeface="Arial" charset="0"/>
              </a:rPr>
              <a:t>x</a:t>
            </a:r>
            <a:r>
              <a:rPr lang="en-US" sz="1400" b="1" dirty="0">
                <a:solidFill>
                  <a:schemeClr val="accent6"/>
                </a:solidFill>
                <a:latin typeface="Arial" charset="0"/>
              </a:rPr>
              <a:t>)</a:t>
            </a:r>
          </a:p>
        </p:txBody>
      </p:sp>
      <p:sp>
        <p:nvSpPr>
          <p:cNvPr id="16" name="Footer Placeholder 15"/>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05963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STABILITY, TIPS &amp; TRICKS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Enhancing Stability</a:t>
            </a:r>
          </a:p>
          <a:p>
            <a:pPr marL="0" indent="0">
              <a:buNone/>
            </a:pPr>
            <a:endParaRPr lang="en-GB" dirty="0"/>
          </a:p>
        </p:txBody>
      </p:sp>
      <p:sp>
        <p:nvSpPr>
          <p:cNvPr id="4" name="Text Box 4"/>
          <p:cNvSpPr txBox="1">
            <a:spLocks noChangeArrowheads="1"/>
          </p:cNvSpPr>
          <p:nvPr/>
        </p:nvSpPr>
        <p:spPr bwMode="auto">
          <a:xfrm>
            <a:off x="251520" y="1958637"/>
            <a:ext cx="7543800" cy="4062651"/>
          </a:xfrm>
          <a:prstGeom prst="rect">
            <a:avLst/>
          </a:prstGeom>
          <a:noFill/>
          <a:ln w="12700">
            <a:noFill/>
            <a:miter lim="800000"/>
            <a:headEnd type="none" w="sm" len="sm"/>
            <a:tailEnd type="none" w="sm" len="sm"/>
          </a:ln>
          <a:effectLst/>
        </p:spPr>
        <p:txBody>
          <a:bodyPr>
            <a:spAutoFit/>
          </a:bodyPr>
          <a:lstStyle/>
          <a:p>
            <a:pPr marL="457200" indent="-457200" defTabSz="762000" eaLnBrk="0" hangingPunct="0">
              <a:spcBef>
                <a:spcPct val="50000"/>
              </a:spcBef>
            </a:pPr>
            <a:r>
              <a:rPr lang="en-GB" sz="1800" b="1" dirty="0" smtClean="0">
                <a:solidFill>
                  <a:srgbClr val="FFFFFF"/>
                </a:solidFill>
                <a:latin typeface="Arial"/>
              </a:rPr>
              <a:t>To increase the stability of the system</a:t>
            </a:r>
          </a:p>
          <a:p>
            <a:pPr marL="457200" indent="-457200" defTabSz="762000" eaLnBrk="0" hangingPunct="0">
              <a:spcBef>
                <a:spcPct val="50000"/>
              </a:spcBef>
              <a:buFontTx/>
              <a:buAutoNum type="arabicPeriod"/>
            </a:pPr>
            <a:r>
              <a:rPr lang="en-GB" sz="1600" dirty="0" smtClean="0">
                <a:solidFill>
                  <a:srgbClr val="FFFFFF"/>
                </a:solidFill>
                <a:latin typeface="Arial"/>
              </a:rPr>
              <a:t>Decrease the Time Step (</a:t>
            </a:r>
            <a:r>
              <a:rPr lang="en-GB" sz="1600" dirty="0" err="1" smtClean="0">
                <a:solidFill>
                  <a:srgbClr val="FFFFFF"/>
                </a:solidFill>
                <a:latin typeface="Arial"/>
              </a:rPr>
              <a:t>Δt</a:t>
            </a:r>
            <a:r>
              <a:rPr lang="en-GB" sz="1600" dirty="0" smtClean="0">
                <a:solidFill>
                  <a:srgbClr val="FFFFFF"/>
                </a:solidFill>
                <a:latin typeface="Arial"/>
              </a:rPr>
              <a:t>)</a:t>
            </a:r>
          </a:p>
          <a:p>
            <a:pPr marL="457200" indent="-457200" defTabSz="762000" eaLnBrk="0" hangingPunct="0">
              <a:spcBef>
                <a:spcPct val="50000"/>
              </a:spcBef>
              <a:buFontTx/>
              <a:buAutoNum type="arabicPeriod"/>
            </a:pPr>
            <a:r>
              <a:rPr lang="en-GB" sz="1600" dirty="0" smtClean="0">
                <a:solidFill>
                  <a:srgbClr val="FFFFFF"/>
                </a:solidFill>
                <a:latin typeface="Arial"/>
              </a:rPr>
              <a:t>Increase the Space Step (</a:t>
            </a:r>
            <a:r>
              <a:rPr lang="en-GB" sz="1600" dirty="0" err="1" smtClean="0">
                <a:solidFill>
                  <a:srgbClr val="FFFFFF"/>
                </a:solidFill>
                <a:latin typeface="Arial"/>
              </a:rPr>
              <a:t>Δx</a:t>
            </a:r>
            <a:r>
              <a:rPr lang="en-GB" sz="1600" dirty="0" smtClean="0">
                <a:solidFill>
                  <a:srgbClr val="FFFFFF"/>
                </a:solidFill>
                <a:latin typeface="Arial"/>
              </a:rPr>
              <a:t>)</a:t>
            </a:r>
            <a:br>
              <a:rPr lang="en-GB" sz="1600" dirty="0" smtClean="0">
                <a:solidFill>
                  <a:srgbClr val="FFFFFF"/>
                </a:solidFill>
                <a:latin typeface="Arial"/>
              </a:rPr>
            </a:br>
            <a:r>
              <a:rPr lang="en-GB" sz="1600" dirty="0" smtClean="0">
                <a:solidFill>
                  <a:srgbClr val="FFFFFF"/>
                </a:solidFill>
                <a:latin typeface="Arial"/>
              </a:rPr>
              <a:t>(particularly near structures)</a:t>
            </a:r>
          </a:p>
          <a:p>
            <a:pPr marL="457200" indent="-457200" defTabSz="762000" eaLnBrk="0" hangingPunct="0">
              <a:spcBef>
                <a:spcPct val="50000"/>
              </a:spcBef>
              <a:buFontTx/>
              <a:buAutoNum type="arabicPeriod"/>
            </a:pPr>
            <a:r>
              <a:rPr lang="en-GB" sz="1600" dirty="0" smtClean="0">
                <a:solidFill>
                  <a:srgbClr val="FFFFFF"/>
                </a:solidFill>
                <a:latin typeface="Arial"/>
              </a:rPr>
              <a:t>Use different Wave Approximation</a:t>
            </a:r>
            <a:br>
              <a:rPr lang="en-GB" sz="1600" dirty="0" smtClean="0">
                <a:solidFill>
                  <a:srgbClr val="FFFFFF"/>
                </a:solidFill>
                <a:latin typeface="Arial"/>
              </a:rPr>
            </a:br>
            <a:r>
              <a:rPr lang="en-GB" sz="1600" dirty="0" smtClean="0">
                <a:solidFill>
                  <a:srgbClr val="FFFFFF"/>
                </a:solidFill>
                <a:latin typeface="Arial"/>
              </a:rPr>
              <a:t>(</a:t>
            </a:r>
            <a:r>
              <a:rPr lang="en-GB" sz="1600" dirty="0" err="1" smtClean="0">
                <a:solidFill>
                  <a:srgbClr val="FFFFFF"/>
                </a:solidFill>
                <a:latin typeface="Arial"/>
              </a:rPr>
              <a:t>ie</a:t>
            </a:r>
            <a:r>
              <a:rPr lang="en-GB" sz="1600" dirty="0" smtClean="0">
                <a:solidFill>
                  <a:srgbClr val="FFFFFF"/>
                </a:solidFill>
                <a:latin typeface="Arial"/>
              </a:rPr>
              <a:t>. Kinematic Wave for Steep Reaches)</a:t>
            </a:r>
          </a:p>
          <a:p>
            <a:pPr marL="457200" indent="-457200" defTabSz="762000" eaLnBrk="0" hangingPunct="0">
              <a:spcBef>
                <a:spcPct val="50000"/>
              </a:spcBef>
              <a:buFontTx/>
              <a:buAutoNum type="arabicPeriod"/>
            </a:pPr>
            <a:r>
              <a:rPr lang="en-GB" sz="1600" dirty="0" smtClean="0">
                <a:solidFill>
                  <a:srgbClr val="FFFFFF"/>
                </a:solidFill>
                <a:latin typeface="Arial"/>
              </a:rPr>
              <a:t>Use Weirs/Links Channels at Confluences</a:t>
            </a:r>
            <a:br>
              <a:rPr lang="en-GB" sz="1600" dirty="0" smtClean="0">
                <a:solidFill>
                  <a:srgbClr val="FFFFFF"/>
                </a:solidFill>
                <a:latin typeface="Arial"/>
              </a:rPr>
            </a:br>
            <a:r>
              <a:rPr lang="en-GB" sz="1600" dirty="0" smtClean="0">
                <a:solidFill>
                  <a:srgbClr val="FFFFFF"/>
                </a:solidFill>
                <a:latin typeface="Arial"/>
              </a:rPr>
              <a:t>with Different Invert Levels</a:t>
            </a:r>
          </a:p>
          <a:p>
            <a:pPr marL="457200" indent="-457200" defTabSz="762000" eaLnBrk="0" hangingPunct="0">
              <a:spcBef>
                <a:spcPct val="50000"/>
              </a:spcBef>
              <a:buFontTx/>
              <a:buAutoNum type="arabicPeriod"/>
            </a:pPr>
            <a:r>
              <a:rPr lang="en-GB" sz="1600" dirty="0" smtClean="0">
                <a:solidFill>
                  <a:srgbClr val="FFFFFF"/>
                </a:solidFill>
                <a:latin typeface="Arial"/>
              </a:rPr>
              <a:t>Increase Number of Iterations per Time Step</a:t>
            </a:r>
          </a:p>
          <a:p>
            <a:pPr marL="457200" indent="-457200" defTabSz="762000" eaLnBrk="0" hangingPunct="0">
              <a:spcBef>
                <a:spcPct val="50000"/>
              </a:spcBef>
              <a:buFontTx/>
              <a:buAutoNum type="arabicPeriod"/>
            </a:pPr>
            <a:r>
              <a:rPr lang="en-GB" sz="1600" dirty="0" smtClean="0">
                <a:solidFill>
                  <a:srgbClr val="FFFFFF"/>
                </a:solidFill>
                <a:latin typeface="Arial"/>
              </a:rPr>
              <a:t>Increase Number of Iterations at Structures</a:t>
            </a:r>
          </a:p>
          <a:p>
            <a:pPr marL="457200" indent="-457200" defTabSz="762000" eaLnBrk="0" hangingPunct="0">
              <a:spcBef>
                <a:spcPct val="50000"/>
              </a:spcBef>
              <a:buFontTx/>
              <a:buAutoNum type="arabicPeriod"/>
            </a:pPr>
            <a:r>
              <a:rPr lang="en-GB" sz="1600" dirty="0" smtClean="0">
                <a:solidFill>
                  <a:srgbClr val="FFFFFF"/>
                </a:solidFill>
                <a:latin typeface="Arial"/>
              </a:rPr>
              <a:t>Change Default Values (Delta &amp; Zeta Min)</a:t>
            </a:r>
          </a:p>
          <a:p>
            <a:pPr marL="457200" indent="-457200" defTabSz="762000" eaLnBrk="0" hangingPunct="0">
              <a:spcBef>
                <a:spcPct val="50000"/>
              </a:spcBef>
              <a:buFontTx/>
              <a:buAutoNum type="arabicPeriod"/>
            </a:pPr>
            <a:r>
              <a:rPr lang="en-GB" sz="1600" dirty="0" smtClean="0">
                <a:solidFill>
                  <a:srgbClr val="FFFFFF"/>
                </a:solidFill>
                <a:latin typeface="Arial"/>
              </a:rPr>
              <a:t>Recalculate levels of processed data of cross-sections</a:t>
            </a:r>
            <a:endParaRPr lang="en-GB" sz="1600" dirty="0">
              <a:solidFill>
                <a:srgbClr val="FFFFFF"/>
              </a:solidFill>
              <a:latin typeface="Arial"/>
            </a:endParaRPr>
          </a:p>
        </p:txBody>
      </p:sp>
      <p:pic>
        <p:nvPicPr>
          <p:cNvPr id="5" name="Picture 5" descr="MCj03315410000[1]"/>
          <p:cNvPicPr>
            <a:picLocks noChangeAspect="1" noChangeArrowheads="1"/>
          </p:cNvPicPr>
          <p:nvPr/>
        </p:nvPicPr>
        <p:blipFill>
          <a:blip r:embed="rId2"/>
          <a:srcRect/>
          <a:stretch>
            <a:fillRect/>
          </a:stretch>
        </p:blipFill>
        <p:spPr bwMode="auto">
          <a:xfrm>
            <a:off x="6830120" y="1734800"/>
            <a:ext cx="1628775" cy="4156075"/>
          </a:xfrm>
          <a:prstGeom prst="rect">
            <a:avLst/>
          </a:prstGeom>
          <a:noFill/>
        </p:spPr>
      </p:pic>
      <p:sp>
        <p:nvSpPr>
          <p:cNvPr id="6" name="Freeform 6"/>
          <p:cNvSpPr>
            <a:spLocks/>
          </p:cNvSpPr>
          <p:nvPr/>
        </p:nvSpPr>
        <p:spPr bwMode="auto">
          <a:xfrm>
            <a:off x="3569395" y="2020550"/>
            <a:ext cx="1981200" cy="512762"/>
          </a:xfrm>
          <a:custGeom>
            <a:avLst/>
            <a:gdLst/>
            <a:ahLst/>
            <a:cxnLst>
              <a:cxn ang="0">
                <a:pos x="0" y="323"/>
              </a:cxn>
              <a:cxn ang="0">
                <a:pos x="1248" y="323"/>
              </a:cxn>
              <a:cxn ang="0">
                <a:pos x="1248" y="0"/>
              </a:cxn>
            </a:cxnLst>
            <a:rect l="0" t="0" r="r" b="b"/>
            <a:pathLst>
              <a:path w="1248" h="323">
                <a:moveTo>
                  <a:pt x="0" y="323"/>
                </a:moveTo>
                <a:lnTo>
                  <a:pt x="1248" y="323"/>
                </a:lnTo>
                <a:lnTo>
                  <a:pt x="1248" y="0"/>
                </a:lnTo>
              </a:path>
            </a:pathLst>
          </a:custGeom>
          <a:noFill/>
          <a:ln w="28575">
            <a:solidFill>
              <a:schemeClr val="accent2"/>
            </a:solidFill>
            <a:round/>
            <a:headEnd type="triangle" w="med" len="med"/>
            <a:tailEnd type="none" w="med" len="med"/>
          </a:ln>
          <a:effectLst/>
        </p:spPr>
        <p:txBody>
          <a:bodyPr/>
          <a:lstStyle/>
          <a:p>
            <a:endParaRPr lang="da-DK"/>
          </a:p>
        </p:txBody>
      </p:sp>
      <p:sp>
        <p:nvSpPr>
          <p:cNvPr id="7" name="Freeform 7"/>
          <p:cNvSpPr>
            <a:spLocks/>
          </p:cNvSpPr>
          <p:nvPr/>
        </p:nvSpPr>
        <p:spPr bwMode="auto">
          <a:xfrm flipV="1">
            <a:off x="3556695" y="2893675"/>
            <a:ext cx="1981200" cy="512762"/>
          </a:xfrm>
          <a:custGeom>
            <a:avLst/>
            <a:gdLst/>
            <a:ahLst/>
            <a:cxnLst>
              <a:cxn ang="0">
                <a:pos x="0" y="323"/>
              </a:cxn>
              <a:cxn ang="0">
                <a:pos x="1248" y="323"/>
              </a:cxn>
              <a:cxn ang="0">
                <a:pos x="1248" y="0"/>
              </a:cxn>
            </a:cxnLst>
            <a:rect l="0" t="0" r="r" b="b"/>
            <a:pathLst>
              <a:path w="1248" h="323">
                <a:moveTo>
                  <a:pt x="0" y="323"/>
                </a:moveTo>
                <a:lnTo>
                  <a:pt x="1248" y="323"/>
                </a:lnTo>
                <a:lnTo>
                  <a:pt x="1248" y="0"/>
                </a:lnTo>
              </a:path>
            </a:pathLst>
          </a:custGeom>
          <a:noFill/>
          <a:ln w="28575">
            <a:solidFill>
              <a:schemeClr val="accent2"/>
            </a:solidFill>
            <a:round/>
            <a:headEnd type="triangle" w="med" len="med"/>
            <a:tailEnd type="none" w="med" len="med"/>
          </a:ln>
          <a:effectLst/>
        </p:spPr>
        <p:txBody>
          <a:bodyPr/>
          <a:lstStyle/>
          <a:p>
            <a:endParaRPr lang="da-DK"/>
          </a:p>
        </p:txBody>
      </p:sp>
      <p:sp>
        <p:nvSpPr>
          <p:cNvPr id="8" name="Text Box 8"/>
          <p:cNvSpPr txBox="1">
            <a:spLocks noChangeArrowheads="1"/>
          </p:cNvSpPr>
          <p:nvPr/>
        </p:nvSpPr>
        <p:spPr bwMode="auto">
          <a:xfrm>
            <a:off x="4936233" y="1482387"/>
            <a:ext cx="1565275" cy="523220"/>
          </a:xfrm>
          <a:prstGeom prst="rect">
            <a:avLst/>
          </a:prstGeom>
          <a:solidFill>
            <a:schemeClr val="accent2"/>
          </a:solidFill>
          <a:ln w="12700">
            <a:noFill/>
            <a:miter lim="800000"/>
            <a:headEnd/>
            <a:tailEnd/>
          </a:ln>
          <a:effectLst/>
        </p:spPr>
        <p:txBody>
          <a:bodyPr anchor="ctr">
            <a:spAutoFit/>
          </a:bodyPr>
          <a:lstStyle/>
          <a:p>
            <a:r>
              <a:rPr lang="en-GB" sz="1400" b="1" dirty="0">
                <a:solidFill>
                  <a:srgbClr val="FFFFFF"/>
                </a:solidFill>
                <a:latin typeface="Arial"/>
              </a:rPr>
              <a:t>Increases Simulation Time</a:t>
            </a:r>
          </a:p>
        </p:txBody>
      </p:sp>
      <p:sp>
        <p:nvSpPr>
          <p:cNvPr id="9" name="Text Box 9"/>
          <p:cNvSpPr txBox="1">
            <a:spLocks noChangeArrowheads="1"/>
          </p:cNvSpPr>
          <p:nvPr/>
        </p:nvSpPr>
        <p:spPr bwMode="auto">
          <a:xfrm>
            <a:off x="4936233" y="3415962"/>
            <a:ext cx="1565275" cy="523220"/>
          </a:xfrm>
          <a:prstGeom prst="rect">
            <a:avLst/>
          </a:prstGeom>
          <a:solidFill>
            <a:schemeClr val="accent2"/>
          </a:solidFill>
          <a:ln w="12700">
            <a:noFill/>
            <a:miter lim="800000"/>
            <a:headEnd/>
            <a:tailEnd/>
          </a:ln>
          <a:effectLst/>
        </p:spPr>
        <p:txBody>
          <a:bodyPr anchor="ctr">
            <a:spAutoFit/>
          </a:bodyPr>
          <a:lstStyle/>
          <a:p>
            <a:r>
              <a:rPr lang="en-GB" sz="1400" b="1" dirty="0">
                <a:solidFill>
                  <a:srgbClr val="FFFFFF"/>
                </a:solidFill>
                <a:latin typeface="Arial"/>
              </a:rPr>
              <a:t>Decreases Simulation Time</a:t>
            </a:r>
          </a:p>
        </p:txBody>
      </p:sp>
      <p:sp>
        <p:nvSpPr>
          <p:cNvPr id="10" name="Footer Placeholder 9"/>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05963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STABILITY, TIPS &amp; TRICKS</a:t>
            </a:r>
            <a:endParaRPr lang="en-GB" dirty="0"/>
          </a:p>
        </p:txBody>
      </p:sp>
      <p:sp>
        <p:nvSpPr>
          <p:cNvPr id="3" name="Content Placeholder 2"/>
          <p:cNvSpPr>
            <a:spLocks noGrp="1"/>
          </p:cNvSpPr>
          <p:nvPr>
            <p:ph sz="quarter" idx="13"/>
          </p:nvPr>
        </p:nvSpPr>
        <p:spPr/>
        <p:txBody>
          <a:bodyPr/>
          <a:lstStyle/>
          <a:p>
            <a:pPr marL="0" indent="0">
              <a:buNone/>
            </a:pPr>
            <a:r>
              <a:rPr lang="en-US" dirty="0"/>
              <a:t>Default Values (Delta)</a:t>
            </a:r>
          </a:p>
          <a:p>
            <a:pPr marL="0" indent="0">
              <a:buNone/>
            </a:pPr>
            <a:endParaRPr lang="en-GB" dirty="0"/>
          </a:p>
        </p:txBody>
      </p:sp>
      <p:graphicFrame>
        <p:nvGraphicFramePr>
          <p:cNvPr id="8" name="Object 3"/>
          <p:cNvGraphicFramePr>
            <a:graphicFrameLocks noChangeAspect="1"/>
          </p:cNvGraphicFramePr>
          <p:nvPr>
            <p:extLst>
              <p:ext uri="{D42A27DB-BD31-4B8C-83A1-F6EECF244321}">
                <p14:modId xmlns:p14="http://schemas.microsoft.com/office/powerpoint/2010/main" val="2344704989"/>
              </p:ext>
            </p:extLst>
          </p:nvPr>
        </p:nvGraphicFramePr>
        <p:xfrm>
          <a:off x="679039" y="2227868"/>
          <a:ext cx="3657600" cy="714375"/>
        </p:xfrm>
        <a:graphic>
          <a:graphicData uri="http://schemas.openxmlformats.org/presentationml/2006/ole">
            <mc:AlternateContent xmlns:mc="http://schemas.openxmlformats.org/markup-compatibility/2006">
              <mc:Choice xmlns:v="urn:schemas-microsoft-com:vml" Requires="v">
                <p:oleObj spid="_x0000_s76832" name="Equation" r:id="rId3" imgW="2209680" imgH="431640" progId="Equation.3">
                  <p:embed/>
                </p:oleObj>
              </mc:Choice>
              <mc:Fallback>
                <p:oleObj name="Equation" r:id="rId3" imgW="22096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039" y="2227868"/>
                        <a:ext cx="3657600" cy="714375"/>
                      </a:xfrm>
                      <a:prstGeom prst="rect">
                        <a:avLst/>
                      </a:prstGeom>
                      <a:solidFill>
                        <a:schemeClr val="bg2"/>
                      </a:solidFill>
                      <a:ln w="9525">
                        <a:solidFill>
                          <a:schemeClr val="tx1"/>
                        </a:solidFill>
                        <a:miter lim="800000"/>
                        <a:headEnd/>
                        <a:tailEnd/>
                      </a:ln>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4179466275"/>
              </p:ext>
            </p:extLst>
          </p:nvPr>
        </p:nvGraphicFramePr>
        <p:xfrm>
          <a:off x="674250" y="1700808"/>
          <a:ext cx="1323975" cy="293688"/>
        </p:xfrm>
        <a:graphic>
          <a:graphicData uri="http://schemas.openxmlformats.org/presentationml/2006/ole">
            <mc:AlternateContent xmlns:mc="http://schemas.openxmlformats.org/markup-compatibility/2006">
              <mc:Choice xmlns:v="urn:schemas-microsoft-com:vml" Requires="v">
                <p:oleObj spid="_x0000_s76833" name="Equation" r:id="rId5" imgW="799920" imgH="177480" progId="Equation.3">
                  <p:embed/>
                </p:oleObj>
              </mc:Choice>
              <mc:Fallback>
                <p:oleObj name="Equation" r:id="rId5" imgW="799920" imgH="177480" progId="Equation.3">
                  <p:embed/>
                  <p:pic>
                    <p:nvPicPr>
                      <p:cNvPr id="0" name=""/>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50" y="1700808"/>
                        <a:ext cx="1323975" cy="293688"/>
                      </a:xfrm>
                      <a:prstGeom prst="rect">
                        <a:avLst/>
                      </a:prstGeom>
                      <a:solidFill>
                        <a:schemeClr val="bg2"/>
                      </a:solidFill>
                      <a:ln w="9525">
                        <a:solidFill>
                          <a:schemeClr val="tx1"/>
                        </a:solidFill>
                        <a:miter lim="800000"/>
                        <a:headEnd/>
                        <a:tailEnd/>
                      </a:ln>
                    </p:spPr>
                  </p:pic>
                </p:oleObj>
              </mc:Fallback>
            </mc:AlternateContent>
          </a:graphicData>
        </a:graphic>
      </p:graphicFrame>
      <p:sp>
        <p:nvSpPr>
          <p:cNvPr id="10" name="Rectangle 5"/>
          <p:cNvSpPr>
            <a:spLocks noChangeArrowheads="1"/>
          </p:cNvSpPr>
          <p:nvPr/>
        </p:nvSpPr>
        <p:spPr bwMode="auto">
          <a:xfrm>
            <a:off x="520425" y="3010103"/>
            <a:ext cx="4032250" cy="1890712"/>
          </a:xfrm>
          <a:prstGeom prst="rect">
            <a:avLst/>
          </a:prstGeom>
          <a:noFill/>
          <a:ln w="9525">
            <a:noFill/>
            <a:miter lim="800000"/>
            <a:headEnd/>
            <a:tailEnd/>
          </a:ln>
          <a:effectLst/>
        </p:spPr>
        <p:txBody>
          <a:bodyPr wrap="none">
            <a:spAutoFit/>
          </a:bodyPr>
          <a:lstStyle/>
          <a:p>
            <a:r>
              <a:rPr lang="en-GB" sz="1800" b="1" dirty="0">
                <a:latin typeface="GreekC" pitchFamily="2" charset="0"/>
              </a:rPr>
              <a:t>d</a:t>
            </a:r>
            <a:r>
              <a:rPr lang="en-GB" sz="1400" b="1" dirty="0">
                <a:latin typeface="Arial" charset="0"/>
              </a:rPr>
              <a:t> = 0.5, FD Scheme is Fully Centred</a:t>
            </a:r>
          </a:p>
          <a:p>
            <a:r>
              <a:rPr lang="en-GB" sz="1400" b="1" i="1" dirty="0">
                <a:solidFill>
                  <a:schemeClr val="accent2"/>
                </a:solidFill>
                <a:latin typeface="Arial" charset="0"/>
              </a:rPr>
              <a:t>Equal Emphasis on </a:t>
            </a:r>
            <a:r>
              <a:rPr lang="en-GB" sz="1800" b="1" i="1" dirty="0">
                <a:solidFill>
                  <a:schemeClr val="accent2"/>
                </a:solidFill>
                <a:latin typeface="Arial" charset="0"/>
              </a:rPr>
              <a:t>t </a:t>
            </a:r>
            <a:r>
              <a:rPr lang="en-GB" sz="1800" b="1" i="1" baseline="30000" dirty="0">
                <a:solidFill>
                  <a:schemeClr val="accent2"/>
                </a:solidFill>
                <a:latin typeface="Arial" charset="0"/>
              </a:rPr>
              <a:t>n</a:t>
            </a:r>
            <a:r>
              <a:rPr lang="en-GB" sz="1400" b="1" i="1" dirty="0">
                <a:solidFill>
                  <a:schemeClr val="accent2"/>
                </a:solidFill>
                <a:latin typeface="Arial" charset="0"/>
              </a:rPr>
              <a:t> and </a:t>
            </a:r>
            <a:r>
              <a:rPr lang="en-GB" sz="1800" b="1" i="1" dirty="0">
                <a:solidFill>
                  <a:schemeClr val="accent2"/>
                </a:solidFill>
                <a:latin typeface="Arial" charset="0"/>
              </a:rPr>
              <a:t>t </a:t>
            </a:r>
            <a:r>
              <a:rPr lang="en-GB" sz="1800" b="1" i="1" baseline="30000" dirty="0">
                <a:solidFill>
                  <a:schemeClr val="accent2"/>
                </a:solidFill>
                <a:latin typeface="Arial" charset="0"/>
              </a:rPr>
              <a:t>n+1</a:t>
            </a:r>
          </a:p>
          <a:p>
            <a:endParaRPr lang="en-GB" sz="1400" b="1" i="1" dirty="0">
              <a:solidFill>
                <a:srgbClr val="FF9933"/>
              </a:solidFill>
              <a:latin typeface="Arial" charset="0"/>
            </a:endParaRPr>
          </a:p>
          <a:p>
            <a:r>
              <a:rPr lang="en-GB" sz="1800" b="1" dirty="0">
                <a:latin typeface="GreekC" pitchFamily="2" charset="0"/>
              </a:rPr>
              <a:t>d</a:t>
            </a:r>
            <a:r>
              <a:rPr lang="en-GB" sz="1800" dirty="0">
                <a:latin typeface="Arial" charset="0"/>
              </a:rPr>
              <a:t> </a:t>
            </a:r>
            <a:r>
              <a:rPr lang="en-GB" sz="1400" b="1" dirty="0">
                <a:latin typeface="Arial" charset="0"/>
              </a:rPr>
              <a:t>&gt; 0.5, Stabilising Effect but also Dissipative</a:t>
            </a:r>
          </a:p>
          <a:p>
            <a:endParaRPr lang="en-GB" sz="1400" b="1" dirty="0">
              <a:latin typeface="Arial" charset="0"/>
            </a:endParaRPr>
          </a:p>
          <a:p>
            <a:r>
              <a:rPr lang="en-GB" sz="1800" b="1" dirty="0">
                <a:latin typeface="GreekC" pitchFamily="2" charset="0"/>
              </a:rPr>
              <a:t>d</a:t>
            </a:r>
            <a:r>
              <a:rPr lang="en-GB" sz="1400" b="1" dirty="0">
                <a:latin typeface="Arial" charset="0"/>
              </a:rPr>
              <a:t> = 1.0, FD Scheme is Forward Centred</a:t>
            </a:r>
          </a:p>
          <a:p>
            <a:r>
              <a:rPr lang="en-GB" sz="1400" b="1" i="1" dirty="0">
                <a:solidFill>
                  <a:schemeClr val="accent2"/>
                </a:solidFill>
                <a:latin typeface="Arial" charset="0"/>
              </a:rPr>
              <a:t>All Emphasis on </a:t>
            </a:r>
            <a:r>
              <a:rPr lang="en-GB" sz="1800" b="1" i="1" dirty="0">
                <a:solidFill>
                  <a:schemeClr val="accent2"/>
                </a:solidFill>
                <a:latin typeface="Arial" charset="0"/>
              </a:rPr>
              <a:t>t </a:t>
            </a:r>
            <a:r>
              <a:rPr lang="en-GB" sz="1800" b="1" i="1" baseline="30000" dirty="0">
                <a:solidFill>
                  <a:schemeClr val="accent2"/>
                </a:solidFill>
                <a:latin typeface="Arial" charset="0"/>
              </a:rPr>
              <a:t>n+1</a:t>
            </a:r>
            <a:endParaRPr lang="en-US" sz="1800" b="1" i="1" baseline="30000" dirty="0">
              <a:solidFill>
                <a:schemeClr val="accent2"/>
              </a:solidFill>
              <a:latin typeface="Arial" charset="0"/>
            </a:endParaRPr>
          </a:p>
        </p:txBody>
      </p:sp>
      <p:pic>
        <p:nvPicPr>
          <p:cNvPr id="11" name="Picture 6" descr="aaa"/>
          <p:cNvPicPr>
            <a:picLocks noChangeAspect="1" noChangeArrowheads="1"/>
          </p:cNvPicPr>
          <p:nvPr/>
        </p:nvPicPr>
        <p:blipFill>
          <a:blip r:embed="rId7"/>
          <a:srcRect/>
          <a:stretch>
            <a:fillRect/>
          </a:stretch>
        </p:blipFill>
        <p:spPr bwMode="auto">
          <a:xfrm>
            <a:off x="4570164" y="2163967"/>
            <a:ext cx="4178300" cy="4351338"/>
          </a:xfrm>
          <a:prstGeom prst="rect">
            <a:avLst/>
          </a:prstGeom>
          <a:noFill/>
        </p:spPr>
      </p:pic>
      <p:graphicFrame>
        <p:nvGraphicFramePr>
          <p:cNvPr id="12" name="Group 8"/>
          <p:cNvGraphicFramePr>
            <a:graphicFrameLocks/>
          </p:cNvGraphicFramePr>
          <p:nvPr>
            <p:extLst>
              <p:ext uri="{D42A27DB-BD31-4B8C-83A1-F6EECF244321}">
                <p14:modId xmlns:p14="http://schemas.microsoft.com/office/powerpoint/2010/main" val="871807061"/>
              </p:ext>
            </p:extLst>
          </p:nvPr>
        </p:nvGraphicFramePr>
        <p:xfrm>
          <a:off x="591863" y="5010367"/>
          <a:ext cx="3357560" cy="1360475"/>
        </p:xfrm>
        <a:graphic>
          <a:graphicData uri="http://schemas.openxmlformats.org/drawingml/2006/table">
            <a:tbl>
              <a:tblPr/>
              <a:tblGrid>
                <a:gridCol w="1678781"/>
                <a:gridCol w="1678779"/>
              </a:tblGrid>
              <a:tr h="2720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Verdana" pitchFamily="34" charset="0"/>
                        </a:rPr>
                        <a:t>Model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Verdana" pitchFamily="34" charset="0"/>
                        </a:rPr>
                        <a:t>Delta Range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2720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bg1"/>
                          </a:solidFill>
                          <a:effectLst/>
                          <a:latin typeface="Verdana" pitchFamily="34" charset="0"/>
                        </a:rPr>
                        <a:t>Tidal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bg1"/>
                          </a:solidFill>
                          <a:effectLst/>
                          <a:latin typeface="Verdana" pitchFamily="34" charset="0"/>
                        </a:rPr>
                        <a:t>0.50 – 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2720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bg1"/>
                          </a:solidFill>
                          <a:effectLst/>
                          <a:latin typeface="Verdana" pitchFamily="34" charset="0"/>
                        </a:rPr>
                        <a:t>Upland River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bg1"/>
                          </a:solidFill>
                          <a:effectLst/>
                          <a:latin typeface="Verdana" pitchFamily="34" charset="0"/>
                        </a:rPr>
                        <a:t>0.50 – 0.70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2720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bg1"/>
                          </a:solidFill>
                          <a:effectLst/>
                          <a:latin typeface="Verdana" pitchFamily="34" charset="0"/>
                        </a:rPr>
                        <a:t>Large River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bg1"/>
                          </a:solidFill>
                          <a:effectLst/>
                          <a:latin typeface="Verdana" pitchFamily="34" charset="0"/>
                        </a:rPr>
                        <a:t>0.50 – 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2720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bg1"/>
                          </a:solidFill>
                          <a:effectLst/>
                          <a:latin typeface="Verdana" pitchFamily="34" charset="0"/>
                        </a:rPr>
                        <a:t>Steady State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bg1"/>
                          </a:solidFill>
                          <a:effectLst/>
                          <a:latin typeface="Verdana" pitchFamily="34" charset="0"/>
                        </a:rPr>
                        <a:t>0.50 –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3" name="Footer Placeholder 1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05963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STABILITY, TIPS &amp; TRICKS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Default Values (Zeta Min)</a:t>
            </a:r>
          </a:p>
          <a:p>
            <a:pPr marL="0" indent="0">
              <a:buNone/>
            </a:pPr>
            <a:endParaRPr lang="en-GB" dirty="0"/>
          </a:p>
        </p:txBody>
      </p:sp>
      <p:sp>
        <p:nvSpPr>
          <p:cNvPr id="4" name="Rectangle 3"/>
          <p:cNvSpPr>
            <a:spLocks noChangeArrowheads="1"/>
          </p:cNvSpPr>
          <p:nvPr/>
        </p:nvSpPr>
        <p:spPr bwMode="auto">
          <a:xfrm>
            <a:off x="683568" y="2060848"/>
            <a:ext cx="4165600" cy="3854450"/>
          </a:xfrm>
          <a:prstGeom prst="rect">
            <a:avLst/>
          </a:prstGeom>
          <a:solidFill>
            <a:schemeClr val="bg2"/>
          </a:solidFill>
          <a:ln w="9525">
            <a:solidFill>
              <a:schemeClr val="tx1"/>
            </a:solidFill>
            <a:miter lim="800000"/>
            <a:headEnd/>
            <a:tailEnd/>
          </a:ln>
        </p:spPr>
        <p:txBody>
          <a:bodyPr lIns="0" tIns="0" rIns="0" bIns="0">
            <a:spAutoFit/>
          </a:bodyPr>
          <a:lstStyle/>
          <a:p>
            <a:pPr defTabSz="762000" eaLnBrk="0" hangingPunct="0"/>
            <a:r>
              <a:rPr lang="en-US" sz="1800" dirty="0">
                <a:solidFill>
                  <a:schemeClr val="accent6"/>
                </a:solidFill>
                <a:latin typeface="Arial" charset="0"/>
              </a:rPr>
              <a:t>   </a:t>
            </a:r>
            <a:r>
              <a:rPr lang="en-US" sz="1800" dirty="0" err="1">
                <a:solidFill>
                  <a:schemeClr val="accent6"/>
                </a:solidFill>
                <a:latin typeface="Arial" charset="0"/>
              </a:rPr>
              <a:t>ξ</a:t>
            </a:r>
            <a:r>
              <a:rPr lang="en-US" sz="1800" baseline="-25000" dirty="0" err="1">
                <a:solidFill>
                  <a:schemeClr val="accent6"/>
                </a:solidFill>
                <a:latin typeface="Arial" charset="0"/>
              </a:rPr>
              <a:t>min</a:t>
            </a:r>
            <a:r>
              <a:rPr lang="en-US" sz="1800" dirty="0">
                <a:solidFill>
                  <a:schemeClr val="accent6"/>
                </a:solidFill>
                <a:latin typeface="Arial" charset="0"/>
              </a:rPr>
              <a:t> 	Minimum value of the</a:t>
            </a:r>
            <a:br>
              <a:rPr lang="en-US" sz="1800" dirty="0">
                <a:solidFill>
                  <a:schemeClr val="accent6"/>
                </a:solidFill>
                <a:latin typeface="Arial" charset="0"/>
              </a:rPr>
            </a:br>
            <a:r>
              <a:rPr lang="en-US" sz="1800" dirty="0">
                <a:solidFill>
                  <a:schemeClr val="accent6"/>
                </a:solidFill>
                <a:latin typeface="Arial" charset="0"/>
              </a:rPr>
              <a:t>	sum of calculated head loss </a:t>
            </a:r>
            <a:br>
              <a:rPr lang="en-US" sz="1800" dirty="0">
                <a:solidFill>
                  <a:schemeClr val="accent6"/>
                </a:solidFill>
                <a:latin typeface="Arial" charset="0"/>
              </a:rPr>
            </a:br>
            <a:r>
              <a:rPr lang="en-US" sz="1800" dirty="0">
                <a:solidFill>
                  <a:schemeClr val="accent6"/>
                </a:solidFill>
                <a:latin typeface="Arial" charset="0"/>
              </a:rPr>
              <a:t>	factors (at structures)</a:t>
            </a:r>
          </a:p>
          <a:p>
            <a:pPr defTabSz="762000" eaLnBrk="0" hangingPunct="0"/>
            <a:endParaRPr lang="en-US" sz="1800" dirty="0">
              <a:solidFill>
                <a:schemeClr val="accent6"/>
              </a:solidFill>
              <a:latin typeface="Arial" charset="0"/>
            </a:endParaRPr>
          </a:p>
          <a:p>
            <a:pPr defTabSz="762000" eaLnBrk="0" hangingPunct="0"/>
            <a:r>
              <a:rPr lang="en-US" sz="1800" dirty="0">
                <a:solidFill>
                  <a:schemeClr val="accent6"/>
                </a:solidFill>
                <a:latin typeface="Arial" charset="0"/>
              </a:rPr>
              <a:t>	ΔH = ξ(V</a:t>
            </a:r>
            <a:r>
              <a:rPr lang="en-US" sz="1800" baseline="50000" dirty="0">
                <a:solidFill>
                  <a:schemeClr val="accent6"/>
                </a:solidFill>
                <a:latin typeface="Arial" charset="0"/>
              </a:rPr>
              <a:t>2</a:t>
            </a:r>
            <a:r>
              <a:rPr lang="en-US" sz="1800" dirty="0">
                <a:solidFill>
                  <a:schemeClr val="accent6"/>
                </a:solidFill>
                <a:latin typeface="Arial" charset="0"/>
              </a:rPr>
              <a:t>/2g),</a:t>
            </a:r>
            <a:br>
              <a:rPr lang="en-US" sz="1800" dirty="0">
                <a:solidFill>
                  <a:schemeClr val="accent6"/>
                </a:solidFill>
                <a:latin typeface="Arial" charset="0"/>
              </a:rPr>
            </a:br>
            <a:endParaRPr lang="en-US" sz="1800" dirty="0">
              <a:solidFill>
                <a:schemeClr val="accent6"/>
              </a:solidFill>
              <a:latin typeface="Arial" charset="0"/>
            </a:endParaRPr>
          </a:p>
          <a:p>
            <a:pPr defTabSz="762000" eaLnBrk="0" hangingPunct="0"/>
            <a:r>
              <a:rPr lang="en-US" sz="1800" dirty="0">
                <a:solidFill>
                  <a:schemeClr val="accent6"/>
                </a:solidFill>
                <a:latin typeface="Arial" charset="0"/>
              </a:rPr>
              <a:t>	where: ξ = Σ(</a:t>
            </a:r>
            <a:r>
              <a:rPr lang="en-US" sz="1800" dirty="0" err="1">
                <a:solidFill>
                  <a:schemeClr val="accent6"/>
                </a:solidFill>
                <a:latin typeface="Arial" charset="0"/>
              </a:rPr>
              <a:t>ξ</a:t>
            </a:r>
            <a:r>
              <a:rPr lang="en-US" sz="1800" baseline="-26000" dirty="0" err="1">
                <a:solidFill>
                  <a:schemeClr val="accent6"/>
                </a:solidFill>
                <a:latin typeface="Arial" charset="0"/>
              </a:rPr>
              <a:t>in</a:t>
            </a:r>
            <a:r>
              <a:rPr lang="en-US" sz="1800" dirty="0">
                <a:solidFill>
                  <a:schemeClr val="accent6"/>
                </a:solidFill>
                <a:latin typeface="Arial" charset="0"/>
              </a:rPr>
              <a:t>, </a:t>
            </a:r>
            <a:r>
              <a:rPr lang="en-US" sz="1800" dirty="0" err="1">
                <a:solidFill>
                  <a:schemeClr val="accent6"/>
                </a:solidFill>
                <a:latin typeface="Arial" charset="0"/>
              </a:rPr>
              <a:t>ξ</a:t>
            </a:r>
            <a:r>
              <a:rPr lang="en-US" sz="1800" baseline="-26000" dirty="0" err="1">
                <a:solidFill>
                  <a:schemeClr val="accent6"/>
                </a:solidFill>
                <a:latin typeface="Arial" charset="0"/>
              </a:rPr>
              <a:t>out</a:t>
            </a:r>
            <a:r>
              <a:rPr lang="en-US" sz="1800" dirty="0">
                <a:solidFill>
                  <a:schemeClr val="accent6"/>
                </a:solidFill>
                <a:latin typeface="Arial" charset="0"/>
              </a:rPr>
              <a:t>, </a:t>
            </a:r>
            <a:r>
              <a:rPr lang="en-US" sz="1800" baseline="-26000" dirty="0">
                <a:solidFill>
                  <a:schemeClr val="accent6"/>
                </a:solidFill>
                <a:latin typeface="Arial" charset="0"/>
              </a:rPr>
              <a:t>bend</a:t>
            </a:r>
            <a:r>
              <a:rPr lang="en-US" sz="1800" dirty="0">
                <a:solidFill>
                  <a:schemeClr val="accent6"/>
                </a:solidFill>
                <a:latin typeface="Arial" charset="0"/>
              </a:rPr>
              <a:t>…)</a:t>
            </a:r>
          </a:p>
          <a:p>
            <a:pPr defTabSz="762000" eaLnBrk="0" hangingPunct="0"/>
            <a:endParaRPr lang="en-US" sz="1800" dirty="0">
              <a:solidFill>
                <a:schemeClr val="accent6"/>
              </a:solidFill>
              <a:latin typeface="Arial" charset="0"/>
            </a:endParaRPr>
          </a:p>
          <a:p>
            <a:pPr defTabSz="762000" eaLnBrk="0" hangingPunct="0"/>
            <a:r>
              <a:rPr lang="en-US" sz="1800" dirty="0">
                <a:solidFill>
                  <a:schemeClr val="accent6"/>
                </a:solidFill>
                <a:latin typeface="Arial" charset="0"/>
              </a:rPr>
              <a:t>  Increasing </a:t>
            </a:r>
            <a:r>
              <a:rPr lang="en-US" sz="1800" dirty="0" err="1">
                <a:solidFill>
                  <a:schemeClr val="accent6"/>
                </a:solidFill>
                <a:latin typeface="Arial" charset="0"/>
              </a:rPr>
              <a:t>ξ</a:t>
            </a:r>
            <a:r>
              <a:rPr lang="en-US" sz="1800" baseline="-25000" dirty="0" err="1">
                <a:solidFill>
                  <a:schemeClr val="accent6"/>
                </a:solidFill>
                <a:latin typeface="Arial" charset="0"/>
              </a:rPr>
              <a:t>min</a:t>
            </a:r>
            <a:endParaRPr lang="en-US" sz="1800" dirty="0">
              <a:solidFill>
                <a:schemeClr val="accent6"/>
              </a:solidFill>
              <a:latin typeface="Arial" charset="0"/>
            </a:endParaRPr>
          </a:p>
          <a:p>
            <a:pPr defTabSz="762000" eaLnBrk="0" hangingPunct="0"/>
            <a:r>
              <a:rPr lang="en-US" sz="1800" dirty="0">
                <a:solidFill>
                  <a:schemeClr val="accent6"/>
                </a:solidFill>
                <a:latin typeface="Arial" charset="0"/>
              </a:rPr>
              <a:t/>
            </a:r>
            <a:br>
              <a:rPr lang="en-US" sz="1800" dirty="0">
                <a:solidFill>
                  <a:schemeClr val="accent6"/>
                </a:solidFill>
                <a:latin typeface="Arial" charset="0"/>
              </a:rPr>
            </a:br>
            <a:r>
              <a:rPr lang="en-US" sz="1800" dirty="0">
                <a:solidFill>
                  <a:schemeClr val="accent6"/>
                </a:solidFill>
                <a:latin typeface="Arial" charset="0"/>
              </a:rPr>
              <a:t>	</a:t>
            </a:r>
            <a:r>
              <a:rPr lang="en-US" sz="1800" dirty="0" err="1">
                <a:solidFill>
                  <a:schemeClr val="accent6"/>
                </a:solidFill>
                <a:latin typeface="Arial" charset="0"/>
              </a:rPr>
              <a:t>Stabilises</a:t>
            </a:r>
            <a:r>
              <a:rPr lang="en-US" sz="1800" dirty="0">
                <a:solidFill>
                  <a:schemeClr val="accent6"/>
                </a:solidFill>
                <a:latin typeface="Arial" charset="0"/>
              </a:rPr>
              <a:t> structure solution,</a:t>
            </a:r>
            <a:br>
              <a:rPr lang="en-US" sz="1800" dirty="0">
                <a:solidFill>
                  <a:schemeClr val="accent6"/>
                </a:solidFill>
                <a:latin typeface="Arial" charset="0"/>
              </a:rPr>
            </a:br>
            <a:r>
              <a:rPr lang="en-US" sz="1800" dirty="0">
                <a:solidFill>
                  <a:schemeClr val="accent6"/>
                </a:solidFill>
                <a:latin typeface="Arial" charset="0"/>
              </a:rPr>
              <a:t>	but also has the effect of</a:t>
            </a:r>
            <a:br>
              <a:rPr lang="en-US" sz="1800" dirty="0">
                <a:solidFill>
                  <a:schemeClr val="accent6"/>
                </a:solidFill>
                <a:latin typeface="Arial" charset="0"/>
              </a:rPr>
            </a:br>
            <a:r>
              <a:rPr lang="en-US" sz="1800" dirty="0">
                <a:solidFill>
                  <a:schemeClr val="accent6"/>
                </a:solidFill>
                <a:latin typeface="Arial" charset="0"/>
              </a:rPr>
              <a:t>	introducing higher head</a:t>
            </a:r>
            <a:br>
              <a:rPr lang="en-US" sz="1800" dirty="0">
                <a:solidFill>
                  <a:schemeClr val="accent6"/>
                </a:solidFill>
                <a:latin typeface="Arial" charset="0"/>
              </a:rPr>
            </a:br>
            <a:r>
              <a:rPr lang="en-US" sz="1800" dirty="0">
                <a:solidFill>
                  <a:schemeClr val="accent6"/>
                </a:solidFill>
                <a:latin typeface="Arial" charset="0"/>
              </a:rPr>
              <a:t>	losses at structures</a:t>
            </a:r>
          </a:p>
        </p:txBody>
      </p:sp>
      <p:sp>
        <p:nvSpPr>
          <p:cNvPr id="5" name="Text Box 4"/>
          <p:cNvSpPr txBox="1">
            <a:spLocks noChangeArrowheads="1"/>
          </p:cNvSpPr>
          <p:nvPr/>
        </p:nvSpPr>
        <p:spPr bwMode="auto">
          <a:xfrm>
            <a:off x="5141268" y="5129486"/>
            <a:ext cx="3602038" cy="825500"/>
          </a:xfrm>
          <a:prstGeom prst="rect">
            <a:avLst/>
          </a:prstGeom>
          <a:noFill/>
          <a:ln w="12700">
            <a:noFill/>
            <a:miter lim="800000"/>
            <a:headEnd/>
            <a:tailEnd/>
          </a:ln>
          <a:effectLst/>
        </p:spPr>
        <p:txBody>
          <a:bodyPr anchor="ctr">
            <a:spAutoFit/>
          </a:bodyPr>
          <a:lstStyle/>
          <a:p>
            <a:r>
              <a:rPr lang="en-GB" sz="1600" dirty="0">
                <a:solidFill>
                  <a:srgbClr val="FFFFFF"/>
                </a:solidFill>
                <a:latin typeface="Arial"/>
              </a:rPr>
              <a:t>Structures with a Very Small</a:t>
            </a:r>
          </a:p>
          <a:p>
            <a:r>
              <a:rPr lang="en-GB" sz="1600" dirty="0">
                <a:solidFill>
                  <a:srgbClr val="FFFFFF"/>
                </a:solidFill>
                <a:latin typeface="Arial"/>
              </a:rPr>
              <a:t>Head Loss Can Cause Instability</a:t>
            </a:r>
          </a:p>
          <a:p>
            <a:r>
              <a:rPr lang="en-GB" sz="1600" dirty="0">
                <a:solidFill>
                  <a:srgbClr val="FFFFFF"/>
                </a:solidFill>
                <a:latin typeface="Arial"/>
              </a:rPr>
              <a:t>in the Model – Consider Removing</a:t>
            </a:r>
          </a:p>
        </p:txBody>
      </p:sp>
      <p:pic>
        <p:nvPicPr>
          <p:cNvPr id="6" name="Picture 6" descr="MPj04033280000[1]"/>
          <p:cNvPicPr>
            <a:picLocks noChangeAspect="1" noChangeArrowheads="1"/>
          </p:cNvPicPr>
          <p:nvPr/>
        </p:nvPicPr>
        <p:blipFill>
          <a:blip r:embed="rId2" cstate="print"/>
          <a:srcRect/>
          <a:stretch>
            <a:fillRect/>
          </a:stretch>
        </p:blipFill>
        <p:spPr bwMode="auto">
          <a:xfrm>
            <a:off x="5039668" y="2068786"/>
            <a:ext cx="3579813" cy="2865437"/>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314761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STABILITY, TIPS &amp; TRICKS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Tips for Structures</a:t>
            </a:r>
          </a:p>
          <a:p>
            <a:pPr marL="0" indent="0">
              <a:buNone/>
            </a:pPr>
            <a:endParaRPr lang="en-GB" dirty="0"/>
          </a:p>
        </p:txBody>
      </p:sp>
      <p:sp>
        <p:nvSpPr>
          <p:cNvPr id="4" name="Text Box 4"/>
          <p:cNvSpPr txBox="1">
            <a:spLocks noChangeArrowheads="1"/>
          </p:cNvSpPr>
          <p:nvPr/>
        </p:nvSpPr>
        <p:spPr bwMode="auto">
          <a:xfrm>
            <a:off x="5376043" y="4315423"/>
            <a:ext cx="2339975" cy="336550"/>
          </a:xfrm>
          <a:prstGeom prst="rect">
            <a:avLst/>
          </a:prstGeom>
          <a:solidFill>
            <a:schemeClr val="bg2"/>
          </a:solidFill>
          <a:ln w="12700">
            <a:noFill/>
            <a:miter lim="800000"/>
            <a:headEnd type="none" w="sm" len="sm"/>
            <a:tailEnd type="none" w="sm" len="sm"/>
          </a:ln>
          <a:effectLst/>
        </p:spPr>
        <p:txBody>
          <a:bodyPr wrap="none">
            <a:spAutoFit/>
          </a:bodyPr>
          <a:lstStyle/>
          <a:p>
            <a:pPr defTabSz="762000" eaLnBrk="0" hangingPunct="0"/>
            <a:r>
              <a:rPr lang="en-GB" sz="1600" b="1" smtClean="0">
                <a:solidFill>
                  <a:srgbClr val="FFFFFF"/>
                </a:solidFill>
                <a:latin typeface="Arial"/>
              </a:rPr>
              <a:t>Closed cross sections</a:t>
            </a:r>
            <a:endParaRPr lang="en-GB" sz="1600" b="1" dirty="0">
              <a:solidFill>
                <a:srgbClr val="FFFFFF"/>
              </a:solidFill>
              <a:latin typeface="Arial"/>
            </a:endParaRPr>
          </a:p>
        </p:txBody>
      </p:sp>
      <p:grpSp>
        <p:nvGrpSpPr>
          <p:cNvPr id="5" name="Group 5"/>
          <p:cNvGrpSpPr>
            <a:grpSpLocks/>
          </p:cNvGrpSpPr>
          <p:nvPr/>
        </p:nvGrpSpPr>
        <p:grpSpPr bwMode="auto">
          <a:xfrm>
            <a:off x="4609281" y="3378798"/>
            <a:ext cx="4067175" cy="1050925"/>
            <a:chOff x="2664" y="3046"/>
            <a:chExt cx="3024" cy="907"/>
          </a:xfrm>
          <a:solidFill>
            <a:srgbClr val="CC6633"/>
          </a:solidFill>
        </p:grpSpPr>
        <p:sp>
          <p:nvSpPr>
            <p:cNvPr id="6" name="Line 6"/>
            <p:cNvSpPr>
              <a:spLocks noChangeShapeType="1"/>
            </p:cNvSpPr>
            <p:nvPr/>
          </p:nvSpPr>
          <p:spPr bwMode="auto">
            <a:xfrm>
              <a:off x="2664" y="3333"/>
              <a:ext cx="240" cy="0"/>
            </a:xfrm>
            <a:prstGeom prst="line">
              <a:avLst/>
            </a:prstGeom>
            <a:grpFill/>
            <a:ln w="12700">
              <a:solidFill>
                <a:schemeClr val="tx1"/>
              </a:solidFill>
              <a:round/>
              <a:headEnd type="none" w="sm" len="sm"/>
              <a:tailEnd type="none" w="sm" len="sm"/>
            </a:ln>
            <a:effectLst/>
          </p:spPr>
          <p:txBody>
            <a:bodyPr wrap="none" anchor="ctr"/>
            <a:lstStyle/>
            <a:p>
              <a:endParaRPr lang="da-DK"/>
            </a:p>
          </p:txBody>
        </p:sp>
        <p:sp>
          <p:nvSpPr>
            <p:cNvPr id="7" name="Line 7"/>
            <p:cNvSpPr>
              <a:spLocks noChangeShapeType="1"/>
            </p:cNvSpPr>
            <p:nvPr/>
          </p:nvSpPr>
          <p:spPr bwMode="auto">
            <a:xfrm>
              <a:off x="5400" y="3573"/>
              <a:ext cx="288" cy="0"/>
            </a:xfrm>
            <a:prstGeom prst="line">
              <a:avLst/>
            </a:prstGeom>
            <a:grpFill/>
            <a:ln w="12700">
              <a:solidFill>
                <a:schemeClr val="tx1"/>
              </a:solidFill>
              <a:round/>
              <a:headEnd type="none" w="sm" len="sm"/>
              <a:tailEnd type="none" w="sm" len="sm"/>
            </a:ln>
            <a:effectLst/>
          </p:spPr>
          <p:txBody>
            <a:bodyPr wrap="none" anchor="ctr"/>
            <a:lstStyle/>
            <a:p>
              <a:endParaRPr lang="da-DK"/>
            </a:p>
          </p:txBody>
        </p:sp>
        <p:sp>
          <p:nvSpPr>
            <p:cNvPr id="8" name="AutoShape 8"/>
            <p:cNvSpPr>
              <a:spLocks noChangeArrowheads="1"/>
            </p:cNvSpPr>
            <p:nvPr/>
          </p:nvSpPr>
          <p:spPr bwMode="auto">
            <a:xfrm flipV="1">
              <a:off x="5544" y="3429"/>
              <a:ext cx="144" cy="144"/>
            </a:xfrm>
            <a:prstGeom prst="triangle">
              <a:avLst>
                <a:gd name="adj" fmla="val 51199"/>
              </a:avLst>
            </a:prstGeom>
            <a:grpFill/>
            <a:ln w="12700">
              <a:solidFill>
                <a:schemeClr val="tx1"/>
              </a:solidFill>
              <a:miter lim="800000"/>
              <a:headEnd type="none" w="sm" len="sm"/>
              <a:tailEnd type="none" w="sm" len="sm"/>
            </a:ln>
            <a:effectLst/>
          </p:spPr>
          <p:txBody>
            <a:bodyPr wrap="none" anchor="ctr"/>
            <a:lstStyle/>
            <a:p>
              <a:endParaRPr lang="da-DK"/>
            </a:p>
          </p:txBody>
        </p:sp>
        <p:sp>
          <p:nvSpPr>
            <p:cNvPr id="9" name="AutoShape 9"/>
            <p:cNvSpPr>
              <a:spLocks noChangeArrowheads="1"/>
            </p:cNvSpPr>
            <p:nvPr/>
          </p:nvSpPr>
          <p:spPr bwMode="auto">
            <a:xfrm flipV="1">
              <a:off x="2712" y="3189"/>
              <a:ext cx="144" cy="144"/>
            </a:xfrm>
            <a:prstGeom prst="triangle">
              <a:avLst>
                <a:gd name="adj" fmla="val 51199"/>
              </a:avLst>
            </a:prstGeom>
            <a:grpFill/>
            <a:ln w="12700">
              <a:solidFill>
                <a:schemeClr val="tx1"/>
              </a:solidFill>
              <a:miter lim="800000"/>
              <a:headEnd type="none" w="sm" len="sm"/>
              <a:tailEnd type="none" w="sm" len="sm"/>
            </a:ln>
            <a:effectLst/>
          </p:spPr>
          <p:txBody>
            <a:bodyPr wrap="none" anchor="ctr"/>
            <a:lstStyle/>
            <a:p>
              <a:endParaRPr lang="da-DK"/>
            </a:p>
          </p:txBody>
        </p:sp>
        <p:sp>
          <p:nvSpPr>
            <p:cNvPr id="10" name="AutoShape 10"/>
            <p:cNvSpPr>
              <a:spLocks noChangeArrowheads="1"/>
            </p:cNvSpPr>
            <p:nvPr/>
          </p:nvSpPr>
          <p:spPr bwMode="auto">
            <a:xfrm rot="-5400000">
              <a:off x="3792" y="2253"/>
              <a:ext cx="720" cy="2496"/>
            </a:xfrm>
            <a:prstGeom prst="parallelogram">
              <a:avLst>
                <a:gd name="adj" fmla="val 55287"/>
              </a:avLst>
            </a:prstGeom>
            <a:solidFill>
              <a:schemeClr val="accent2"/>
            </a:solidFill>
            <a:ln w="12700">
              <a:noFill/>
              <a:miter lim="800000"/>
              <a:headEnd type="none" w="sm" len="sm"/>
              <a:tailEnd type="none" w="sm" len="sm"/>
            </a:ln>
            <a:effectLst/>
          </p:spPr>
          <p:txBody>
            <a:bodyPr wrap="none" anchor="ctr"/>
            <a:lstStyle/>
            <a:p>
              <a:endParaRPr lang="da-DK"/>
            </a:p>
          </p:txBody>
        </p:sp>
        <p:sp>
          <p:nvSpPr>
            <p:cNvPr id="11" name="Line 11"/>
            <p:cNvSpPr>
              <a:spLocks noChangeShapeType="1"/>
            </p:cNvSpPr>
            <p:nvPr/>
          </p:nvSpPr>
          <p:spPr bwMode="auto">
            <a:xfrm>
              <a:off x="2952" y="3046"/>
              <a:ext cx="0" cy="506"/>
            </a:xfrm>
            <a:prstGeom prst="line">
              <a:avLst/>
            </a:prstGeom>
            <a:grpFill/>
            <a:ln w="38100">
              <a:solidFill>
                <a:schemeClr val="tx1"/>
              </a:solidFill>
              <a:round/>
              <a:headEnd type="none" w="sm" len="sm"/>
              <a:tailEnd type="none" w="sm" len="sm"/>
            </a:ln>
            <a:effectLst/>
          </p:spPr>
          <p:txBody>
            <a:bodyPr wrap="none" anchor="ctr"/>
            <a:lstStyle/>
            <a:p>
              <a:endParaRPr lang="da-DK"/>
            </a:p>
          </p:txBody>
        </p:sp>
        <p:sp>
          <p:nvSpPr>
            <p:cNvPr id="12" name="Line 12"/>
            <p:cNvSpPr>
              <a:spLocks noChangeShapeType="1"/>
            </p:cNvSpPr>
            <p:nvPr/>
          </p:nvSpPr>
          <p:spPr bwMode="auto">
            <a:xfrm>
              <a:off x="3663" y="3133"/>
              <a:ext cx="0" cy="528"/>
            </a:xfrm>
            <a:prstGeom prst="line">
              <a:avLst/>
            </a:prstGeom>
            <a:grpFill/>
            <a:ln w="38100">
              <a:solidFill>
                <a:schemeClr val="tx1"/>
              </a:solidFill>
              <a:round/>
              <a:headEnd type="none" w="sm" len="sm"/>
              <a:tailEnd type="none" w="sm" len="sm"/>
            </a:ln>
            <a:effectLst/>
          </p:spPr>
          <p:txBody>
            <a:bodyPr wrap="none" anchor="ctr"/>
            <a:lstStyle/>
            <a:p>
              <a:endParaRPr lang="da-DK"/>
            </a:p>
          </p:txBody>
        </p:sp>
        <p:sp>
          <p:nvSpPr>
            <p:cNvPr id="13" name="Line 13"/>
            <p:cNvSpPr>
              <a:spLocks noChangeShapeType="1"/>
            </p:cNvSpPr>
            <p:nvPr/>
          </p:nvSpPr>
          <p:spPr bwMode="auto">
            <a:xfrm>
              <a:off x="4453" y="3265"/>
              <a:ext cx="0" cy="515"/>
            </a:xfrm>
            <a:prstGeom prst="line">
              <a:avLst/>
            </a:prstGeom>
            <a:grpFill/>
            <a:ln w="38100">
              <a:solidFill>
                <a:schemeClr val="tx1"/>
              </a:solidFill>
              <a:round/>
              <a:headEnd type="none" w="sm" len="sm"/>
              <a:tailEnd type="none" w="sm" len="sm"/>
            </a:ln>
            <a:effectLst/>
          </p:spPr>
          <p:txBody>
            <a:bodyPr wrap="none" anchor="ctr"/>
            <a:lstStyle/>
            <a:p>
              <a:endParaRPr lang="da-DK"/>
            </a:p>
          </p:txBody>
        </p:sp>
        <p:sp>
          <p:nvSpPr>
            <p:cNvPr id="14" name="Line 14"/>
            <p:cNvSpPr>
              <a:spLocks noChangeShapeType="1"/>
            </p:cNvSpPr>
            <p:nvPr/>
          </p:nvSpPr>
          <p:spPr bwMode="auto">
            <a:xfrm>
              <a:off x="5365" y="3430"/>
              <a:ext cx="0" cy="523"/>
            </a:xfrm>
            <a:prstGeom prst="line">
              <a:avLst/>
            </a:prstGeom>
            <a:grpFill/>
            <a:ln w="38100">
              <a:solidFill>
                <a:schemeClr val="tx1"/>
              </a:solidFill>
              <a:round/>
              <a:headEnd type="none" w="sm" len="sm"/>
              <a:tailEnd type="none" w="sm" len="sm"/>
            </a:ln>
            <a:effectLst/>
          </p:spPr>
          <p:txBody>
            <a:bodyPr wrap="none" anchor="ctr"/>
            <a:lstStyle/>
            <a:p>
              <a:endParaRPr lang="da-DK"/>
            </a:p>
          </p:txBody>
        </p:sp>
        <p:sp>
          <p:nvSpPr>
            <p:cNvPr id="15" name="Line 15"/>
            <p:cNvSpPr>
              <a:spLocks noChangeShapeType="1"/>
            </p:cNvSpPr>
            <p:nvPr/>
          </p:nvSpPr>
          <p:spPr bwMode="auto">
            <a:xfrm>
              <a:off x="2664" y="3381"/>
              <a:ext cx="192" cy="0"/>
            </a:xfrm>
            <a:prstGeom prst="line">
              <a:avLst/>
            </a:prstGeom>
            <a:grpFill/>
            <a:ln w="12700">
              <a:solidFill>
                <a:schemeClr val="tx1"/>
              </a:solidFill>
              <a:round/>
              <a:headEnd type="none" w="sm" len="sm"/>
              <a:tailEnd type="none" w="sm" len="sm"/>
            </a:ln>
            <a:effectLst/>
          </p:spPr>
          <p:txBody>
            <a:bodyPr wrap="none" anchor="ctr"/>
            <a:lstStyle/>
            <a:p>
              <a:endParaRPr lang="da-DK"/>
            </a:p>
          </p:txBody>
        </p:sp>
        <p:sp>
          <p:nvSpPr>
            <p:cNvPr id="16" name="Line 16"/>
            <p:cNvSpPr>
              <a:spLocks noChangeShapeType="1"/>
            </p:cNvSpPr>
            <p:nvPr/>
          </p:nvSpPr>
          <p:spPr bwMode="auto">
            <a:xfrm>
              <a:off x="5544" y="3621"/>
              <a:ext cx="144" cy="0"/>
            </a:xfrm>
            <a:prstGeom prst="line">
              <a:avLst/>
            </a:prstGeom>
            <a:grpFill/>
            <a:ln w="12700">
              <a:solidFill>
                <a:schemeClr val="tx1"/>
              </a:solidFill>
              <a:round/>
              <a:headEnd type="none" w="sm" len="sm"/>
              <a:tailEnd type="none" w="sm" len="sm"/>
            </a:ln>
            <a:effectLst/>
          </p:spPr>
          <p:txBody>
            <a:bodyPr wrap="none" anchor="ctr"/>
            <a:lstStyle/>
            <a:p>
              <a:endParaRPr lang="da-DK"/>
            </a:p>
          </p:txBody>
        </p:sp>
        <p:sp>
          <p:nvSpPr>
            <p:cNvPr id="17" name="Line 17"/>
            <p:cNvSpPr>
              <a:spLocks noChangeShapeType="1"/>
            </p:cNvSpPr>
            <p:nvPr/>
          </p:nvSpPr>
          <p:spPr bwMode="auto">
            <a:xfrm>
              <a:off x="5592" y="3669"/>
              <a:ext cx="48" cy="0"/>
            </a:xfrm>
            <a:prstGeom prst="line">
              <a:avLst/>
            </a:prstGeom>
            <a:grpFill/>
            <a:ln w="12700">
              <a:solidFill>
                <a:schemeClr val="tx1"/>
              </a:solidFill>
              <a:round/>
              <a:headEnd type="none" w="sm" len="sm"/>
              <a:tailEnd type="none" w="sm" len="sm"/>
            </a:ln>
            <a:effectLst/>
          </p:spPr>
          <p:txBody>
            <a:bodyPr wrap="none" anchor="ctr"/>
            <a:lstStyle/>
            <a:p>
              <a:endParaRPr lang="da-DK"/>
            </a:p>
          </p:txBody>
        </p:sp>
        <p:sp>
          <p:nvSpPr>
            <p:cNvPr id="18" name="Line 18"/>
            <p:cNvSpPr>
              <a:spLocks noChangeShapeType="1"/>
            </p:cNvSpPr>
            <p:nvPr/>
          </p:nvSpPr>
          <p:spPr bwMode="auto">
            <a:xfrm>
              <a:off x="2712" y="3429"/>
              <a:ext cx="96" cy="0"/>
            </a:xfrm>
            <a:prstGeom prst="line">
              <a:avLst/>
            </a:prstGeom>
            <a:grpFill/>
            <a:ln w="12700">
              <a:solidFill>
                <a:schemeClr val="tx1"/>
              </a:solidFill>
              <a:round/>
              <a:headEnd type="none" w="sm" len="sm"/>
              <a:tailEnd type="none" w="sm" len="sm"/>
            </a:ln>
            <a:effectLst/>
          </p:spPr>
          <p:txBody>
            <a:bodyPr wrap="none" anchor="ctr"/>
            <a:lstStyle/>
            <a:p>
              <a:endParaRPr lang="da-DK"/>
            </a:p>
          </p:txBody>
        </p:sp>
      </p:grpSp>
      <p:sp>
        <p:nvSpPr>
          <p:cNvPr id="19" name="Text Box 19"/>
          <p:cNvSpPr txBox="1">
            <a:spLocks noChangeArrowheads="1"/>
          </p:cNvSpPr>
          <p:nvPr/>
        </p:nvSpPr>
        <p:spPr bwMode="auto">
          <a:xfrm>
            <a:off x="245773" y="1556792"/>
            <a:ext cx="4686300" cy="4770537"/>
          </a:xfrm>
          <a:prstGeom prst="rect">
            <a:avLst/>
          </a:prstGeom>
          <a:noFill/>
          <a:ln w="12700">
            <a:noFill/>
            <a:miter lim="800000"/>
            <a:headEnd type="none" w="sm" len="sm"/>
            <a:tailEnd type="none" w="sm" len="sm"/>
          </a:ln>
          <a:effectLst/>
        </p:spPr>
        <p:txBody>
          <a:bodyPr>
            <a:spAutoFit/>
          </a:bodyPr>
          <a:lstStyle/>
          <a:p>
            <a:pPr marL="342900" indent="-342900" defTabSz="762000" eaLnBrk="0" hangingPunct="0">
              <a:spcBef>
                <a:spcPct val="50000"/>
              </a:spcBef>
            </a:pPr>
            <a:r>
              <a:rPr lang="en-GB" sz="1800" b="1" dirty="0" smtClean="0">
                <a:solidFill>
                  <a:srgbClr val="FFFFFF"/>
                </a:solidFill>
                <a:latin typeface="Arial"/>
              </a:rPr>
              <a:t>Broad Crested Weirs:</a:t>
            </a:r>
          </a:p>
          <a:p>
            <a:pPr marL="342900" indent="-342900" defTabSz="762000" eaLnBrk="0" hangingPunct="0">
              <a:spcBef>
                <a:spcPct val="50000"/>
              </a:spcBef>
              <a:buFontTx/>
              <a:buChar char="•"/>
            </a:pPr>
            <a:r>
              <a:rPr lang="en-GB" sz="1600" dirty="0" smtClean="0">
                <a:solidFill>
                  <a:srgbClr val="FFFFFF"/>
                </a:solidFill>
                <a:latin typeface="Arial"/>
              </a:rPr>
              <a:t>Insert Wedge in Base so that Flow can</a:t>
            </a:r>
            <a:br>
              <a:rPr lang="en-GB" sz="1600" dirty="0" smtClean="0">
                <a:solidFill>
                  <a:srgbClr val="FFFFFF"/>
                </a:solidFill>
                <a:latin typeface="Arial"/>
              </a:rPr>
            </a:br>
            <a:r>
              <a:rPr lang="en-GB" sz="1600" dirty="0" smtClean="0">
                <a:solidFill>
                  <a:srgbClr val="FFFFFF"/>
                </a:solidFill>
                <a:latin typeface="Arial"/>
              </a:rPr>
              <a:t>Commence Gradually</a:t>
            </a:r>
          </a:p>
          <a:p>
            <a:pPr marL="342900" indent="-342900" defTabSz="762000" eaLnBrk="0" hangingPunct="0">
              <a:spcBef>
                <a:spcPct val="50000"/>
              </a:spcBef>
            </a:pPr>
            <a:r>
              <a:rPr lang="en-GB" sz="1800" b="1" dirty="0" smtClean="0">
                <a:solidFill>
                  <a:srgbClr val="FFFFFF"/>
                </a:solidFill>
                <a:latin typeface="Arial"/>
              </a:rPr>
              <a:t>Long Culverts:</a:t>
            </a:r>
          </a:p>
          <a:p>
            <a:pPr marL="342900" indent="-342900" defTabSz="762000" eaLnBrk="0" hangingPunct="0">
              <a:spcBef>
                <a:spcPct val="50000"/>
              </a:spcBef>
              <a:buFontTx/>
              <a:buChar char="•"/>
            </a:pPr>
            <a:r>
              <a:rPr lang="en-GB" sz="1600" dirty="0" smtClean="0">
                <a:solidFill>
                  <a:srgbClr val="FFFFFF"/>
                </a:solidFill>
                <a:latin typeface="Arial"/>
              </a:rPr>
              <a:t>Use Closed Sections instead of Structure</a:t>
            </a:r>
            <a:br>
              <a:rPr lang="en-GB" sz="1600" dirty="0" smtClean="0">
                <a:solidFill>
                  <a:srgbClr val="FFFFFF"/>
                </a:solidFill>
                <a:latin typeface="Arial"/>
              </a:rPr>
            </a:br>
            <a:r>
              <a:rPr lang="en-GB" sz="1600" dirty="0" smtClean="0">
                <a:solidFill>
                  <a:srgbClr val="FFFFFF"/>
                </a:solidFill>
                <a:latin typeface="Arial"/>
              </a:rPr>
              <a:t>to account for Friction effects</a:t>
            </a:r>
          </a:p>
          <a:p>
            <a:pPr marL="342900" indent="-342900" defTabSz="762000" eaLnBrk="0" hangingPunct="0">
              <a:spcBef>
                <a:spcPts val="0"/>
              </a:spcBef>
              <a:buFontTx/>
              <a:buChar char="•"/>
            </a:pPr>
            <a:r>
              <a:rPr lang="en-GB" sz="1600" dirty="0" smtClean="0">
                <a:solidFill>
                  <a:srgbClr val="FFFFFF"/>
                </a:solidFill>
                <a:latin typeface="Arial"/>
              </a:rPr>
              <a:t>Use Small </a:t>
            </a:r>
            <a:r>
              <a:rPr lang="en-GB" sz="1600" dirty="0" err="1" smtClean="0">
                <a:solidFill>
                  <a:srgbClr val="FFFFFF"/>
                </a:solidFill>
                <a:latin typeface="Arial"/>
              </a:rPr>
              <a:t>Dx</a:t>
            </a:r>
            <a:r>
              <a:rPr lang="en-GB" sz="1600" dirty="0" smtClean="0">
                <a:solidFill>
                  <a:srgbClr val="FFFFFF"/>
                </a:solidFill>
                <a:latin typeface="Arial"/>
              </a:rPr>
              <a:t> to develop water surface</a:t>
            </a:r>
            <a:br>
              <a:rPr lang="en-GB" sz="1600" dirty="0" smtClean="0">
                <a:solidFill>
                  <a:srgbClr val="FFFFFF"/>
                </a:solidFill>
                <a:latin typeface="Arial"/>
              </a:rPr>
            </a:br>
            <a:r>
              <a:rPr lang="en-GB" sz="1600" dirty="0" smtClean="0">
                <a:solidFill>
                  <a:srgbClr val="FFFFFF"/>
                </a:solidFill>
                <a:latin typeface="Arial"/>
              </a:rPr>
              <a:t>profile inside long culvert</a:t>
            </a:r>
          </a:p>
          <a:p>
            <a:pPr marL="342900" indent="-342900" defTabSz="762000" eaLnBrk="0" hangingPunct="0">
              <a:spcBef>
                <a:spcPct val="50000"/>
              </a:spcBef>
            </a:pPr>
            <a:r>
              <a:rPr lang="en-GB" sz="1800" b="1" dirty="0" smtClean="0">
                <a:solidFill>
                  <a:srgbClr val="FFFFFF"/>
                </a:solidFill>
                <a:latin typeface="Arial"/>
              </a:rPr>
              <a:t>Tabular Data:</a:t>
            </a:r>
          </a:p>
          <a:p>
            <a:pPr marL="342900" indent="-342900" defTabSz="762000" eaLnBrk="0" hangingPunct="0">
              <a:spcBef>
                <a:spcPct val="50000"/>
              </a:spcBef>
              <a:buFontTx/>
              <a:buChar char="•"/>
            </a:pPr>
            <a:r>
              <a:rPr lang="en-GB" sz="1600" dirty="0" smtClean="0">
                <a:solidFill>
                  <a:srgbClr val="FFFFFF"/>
                </a:solidFill>
                <a:latin typeface="Arial"/>
              </a:rPr>
              <a:t>If changes are made to Sections</a:t>
            </a:r>
            <a:br>
              <a:rPr lang="en-GB" sz="1600" dirty="0" smtClean="0">
                <a:solidFill>
                  <a:srgbClr val="FFFFFF"/>
                </a:solidFill>
                <a:latin typeface="Arial"/>
              </a:rPr>
            </a:br>
            <a:r>
              <a:rPr lang="en-GB" sz="1600" dirty="0" smtClean="0">
                <a:solidFill>
                  <a:srgbClr val="FFFFFF"/>
                </a:solidFill>
                <a:latin typeface="Arial"/>
              </a:rPr>
              <a:t>U/S or D/S of a Structure, remember</a:t>
            </a:r>
            <a:br>
              <a:rPr lang="en-GB" sz="1600" dirty="0" smtClean="0">
                <a:solidFill>
                  <a:srgbClr val="FFFFFF"/>
                </a:solidFill>
                <a:latin typeface="Arial"/>
              </a:rPr>
            </a:br>
            <a:r>
              <a:rPr lang="en-GB" sz="1600" dirty="0" smtClean="0">
                <a:solidFill>
                  <a:srgbClr val="FFFFFF"/>
                </a:solidFill>
                <a:latin typeface="Arial"/>
              </a:rPr>
              <a:t>to Recalculate Q/h relations</a:t>
            </a:r>
          </a:p>
          <a:p>
            <a:pPr marL="342900" indent="-342900" defTabSz="762000" eaLnBrk="0" hangingPunct="0">
              <a:spcBef>
                <a:spcPts val="0"/>
              </a:spcBef>
              <a:buFontTx/>
              <a:buChar char="•"/>
            </a:pPr>
            <a:r>
              <a:rPr lang="en-GB" sz="1600" dirty="0" smtClean="0">
                <a:solidFill>
                  <a:srgbClr val="FFFFFF"/>
                </a:solidFill>
                <a:latin typeface="Arial"/>
              </a:rPr>
              <a:t>Make sure Q/h relations are</a:t>
            </a:r>
            <a:br>
              <a:rPr lang="en-GB" sz="1600" dirty="0" smtClean="0">
                <a:solidFill>
                  <a:srgbClr val="FFFFFF"/>
                </a:solidFill>
                <a:latin typeface="Arial"/>
              </a:rPr>
            </a:br>
            <a:r>
              <a:rPr lang="en-GB" sz="1600" dirty="0" smtClean="0">
                <a:solidFill>
                  <a:srgbClr val="FFFFFF"/>
                </a:solidFill>
                <a:latin typeface="Arial"/>
              </a:rPr>
              <a:t>Monotonically increasing</a:t>
            </a:r>
          </a:p>
          <a:p>
            <a:pPr marL="342900" indent="-342900" defTabSz="762000" eaLnBrk="0" hangingPunct="0">
              <a:spcBef>
                <a:spcPts val="0"/>
              </a:spcBef>
              <a:buFontTx/>
              <a:buChar char="•"/>
            </a:pPr>
            <a:r>
              <a:rPr lang="en-GB" sz="1600" dirty="0" smtClean="0">
                <a:solidFill>
                  <a:srgbClr val="FFFFFF"/>
                </a:solidFill>
                <a:latin typeface="Arial"/>
              </a:rPr>
              <a:t>Add more levels to the Q/h relations when necessary</a:t>
            </a:r>
            <a:endParaRPr lang="en-GB" sz="1600" dirty="0">
              <a:solidFill>
                <a:srgbClr val="FFFFFF"/>
              </a:solidFill>
              <a:latin typeface="Arial"/>
            </a:endParaRPr>
          </a:p>
        </p:txBody>
      </p:sp>
      <p:grpSp>
        <p:nvGrpSpPr>
          <p:cNvPr id="20" name="Group 20"/>
          <p:cNvGrpSpPr>
            <a:grpSpLocks/>
          </p:cNvGrpSpPr>
          <p:nvPr/>
        </p:nvGrpSpPr>
        <p:grpSpPr bwMode="auto">
          <a:xfrm>
            <a:off x="4356868" y="1803997"/>
            <a:ext cx="3573463" cy="1174750"/>
            <a:chOff x="2818" y="1613"/>
            <a:chExt cx="2469" cy="1011"/>
          </a:xfrm>
        </p:grpSpPr>
        <p:sp>
          <p:nvSpPr>
            <p:cNvPr id="21" name="Freeform 21"/>
            <p:cNvSpPr>
              <a:spLocks/>
            </p:cNvSpPr>
            <p:nvPr/>
          </p:nvSpPr>
          <p:spPr bwMode="auto">
            <a:xfrm>
              <a:off x="3774" y="1776"/>
              <a:ext cx="1513" cy="848"/>
            </a:xfrm>
            <a:custGeom>
              <a:avLst/>
              <a:gdLst/>
              <a:ahLst/>
              <a:cxnLst>
                <a:cxn ang="0">
                  <a:pos x="0" y="0"/>
                </a:cxn>
                <a:cxn ang="0">
                  <a:pos x="0" y="1725"/>
                </a:cxn>
                <a:cxn ang="0">
                  <a:pos x="1911" y="2121"/>
                </a:cxn>
                <a:cxn ang="0">
                  <a:pos x="3780" y="1785"/>
                </a:cxn>
                <a:cxn ang="0">
                  <a:pos x="3783" y="105"/>
                </a:cxn>
              </a:cxnLst>
              <a:rect l="0" t="0" r="r" b="b"/>
              <a:pathLst>
                <a:path w="3783" h="2121">
                  <a:moveTo>
                    <a:pt x="0" y="0"/>
                  </a:moveTo>
                  <a:cubicBezTo>
                    <a:pt x="0" y="575"/>
                    <a:pt x="0" y="1150"/>
                    <a:pt x="0" y="1725"/>
                  </a:cubicBezTo>
                  <a:lnTo>
                    <a:pt x="1911" y="2121"/>
                  </a:lnTo>
                  <a:lnTo>
                    <a:pt x="3780" y="1785"/>
                  </a:lnTo>
                  <a:lnTo>
                    <a:pt x="3783" y="105"/>
                  </a:lnTo>
                </a:path>
              </a:pathLst>
            </a:custGeom>
            <a:noFill/>
            <a:ln w="25400">
              <a:solidFill>
                <a:schemeClr val="tx2"/>
              </a:solidFill>
              <a:round/>
              <a:headEnd/>
              <a:tailEnd/>
            </a:ln>
          </p:spPr>
          <p:txBody>
            <a:bodyPr/>
            <a:lstStyle/>
            <a:p>
              <a:endParaRPr lang="da-DK"/>
            </a:p>
          </p:txBody>
        </p:sp>
        <p:sp>
          <p:nvSpPr>
            <p:cNvPr id="22" name="Freeform 22"/>
            <p:cNvSpPr>
              <a:spLocks/>
            </p:cNvSpPr>
            <p:nvPr/>
          </p:nvSpPr>
          <p:spPr bwMode="auto">
            <a:xfrm>
              <a:off x="4058" y="2513"/>
              <a:ext cx="1056" cy="105"/>
            </a:xfrm>
            <a:custGeom>
              <a:avLst/>
              <a:gdLst/>
              <a:ahLst/>
              <a:cxnLst>
                <a:cxn ang="0">
                  <a:pos x="0" y="0"/>
                </a:cxn>
                <a:cxn ang="0">
                  <a:pos x="1056" y="0"/>
                </a:cxn>
                <a:cxn ang="0">
                  <a:pos x="480" y="105"/>
                </a:cxn>
                <a:cxn ang="0">
                  <a:pos x="0" y="0"/>
                </a:cxn>
              </a:cxnLst>
              <a:rect l="0" t="0" r="r" b="b"/>
              <a:pathLst>
                <a:path w="1056" h="105">
                  <a:moveTo>
                    <a:pt x="0" y="0"/>
                  </a:moveTo>
                  <a:lnTo>
                    <a:pt x="1056" y="0"/>
                  </a:lnTo>
                  <a:lnTo>
                    <a:pt x="480" y="105"/>
                  </a:lnTo>
                  <a:lnTo>
                    <a:pt x="0" y="0"/>
                  </a:lnTo>
                  <a:close/>
                </a:path>
              </a:pathLst>
            </a:custGeom>
            <a:solidFill>
              <a:schemeClr val="accent1"/>
            </a:solidFill>
            <a:ln w="9525">
              <a:solidFill>
                <a:schemeClr val="tx1"/>
              </a:solidFill>
              <a:round/>
              <a:headEnd/>
              <a:tailEnd/>
            </a:ln>
            <a:effectLst/>
          </p:spPr>
          <p:txBody>
            <a:bodyPr/>
            <a:lstStyle/>
            <a:p>
              <a:endParaRPr lang="da-DK"/>
            </a:p>
          </p:txBody>
        </p:sp>
        <p:sp>
          <p:nvSpPr>
            <p:cNvPr id="23" name="Freeform 23"/>
            <p:cNvSpPr>
              <a:spLocks/>
            </p:cNvSpPr>
            <p:nvPr/>
          </p:nvSpPr>
          <p:spPr bwMode="auto">
            <a:xfrm flipH="1">
              <a:off x="2818" y="1613"/>
              <a:ext cx="1733" cy="988"/>
            </a:xfrm>
            <a:custGeom>
              <a:avLst/>
              <a:gdLst/>
              <a:ahLst/>
              <a:cxnLst>
                <a:cxn ang="0">
                  <a:pos x="816" y="368"/>
                </a:cxn>
                <a:cxn ang="0">
                  <a:pos x="288" y="128"/>
                </a:cxn>
                <a:cxn ang="0">
                  <a:pos x="0" y="1136"/>
                </a:cxn>
              </a:cxnLst>
              <a:rect l="0" t="0" r="r" b="b"/>
              <a:pathLst>
                <a:path w="816" h="1136">
                  <a:moveTo>
                    <a:pt x="816" y="368"/>
                  </a:moveTo>
                  <a:cubicBezTo>
                    <a:pt x="620" y="184"/>
                    <a:pt x="424" y="0"/>
                    <a:pt x="288" y="128"/>
                  </a:cubicBezTo>
                  <a:cubicBezTo>
                    <a:pt x="152" y="256"/>
                    <a:pt x="76" y="696"/>
                    <a:pt x="0" y="1136"/>
                  </a:cubicBezTo>
                </a:path>
              </a:pathLst>
            </a:custGeom>
            <a:noFill/>
            <a:ln w="25400" cap="flat" cmpd="sng">
              <a:solidFill>
                <a:schemeClr val="accent2"/>
              </a:solidFill>
              <a:prstDash val="solid"/>
              <a:round/>
              <a:headEnd type="none" w="sm" len="sm"/>
              <a:tailEnd type="arrow" w="sm" len="sm"/>
            </a:ln>
            <a:effectLst/>
          </p:spPr>
          <p:txBody>
            <a:bodyPr wrap="none" anchor="ctr"/>
            <a:lstStyle/>
            <a:p>
              <a:endParaRPr lang="da-DK"/>
            </a:p>
          </p:txBody>
        </p:sp>
      </p:grpSp>
      <p:grpSp>
        <p:nvGrpSpPr>
          <p:cNvPr id="24" name="Group 24"/>
          <p:cNvGrpSpPr>
            <a:grpSpLocks/>
          </p:cNvGrpSpPr>
          <p:nvPr/>
        </p:nvGrpSpPr>
        <p:grpSpPr bwMode="auto">
          <a:xfrm>
            <a:off x="4571182" y="5161583"/>
            <a:ext cx="3817937" cy="820737"/>
            <a:chOff x="2535" y="476"/>
            <a:chExt cx="1619" cy="768"/>
          </a:xfrm>
        </p:grpSpPr>
        <p:sp>
          <p:nvSpPr>
            <p:cNvPr id="25" name="Line 25"/>
            <p:cNvSpPr>
              <a:spLocks noChangeShapeType="1"/>
            </p:cNvSpPr>
            <p:nvPr/>
          </p:nvSpPr>
          <p:spPr bwMode="auto">
            <a:xfrm>
              <a:off x="2535" y="782"/>
              <a:ext cx="1619" cy="318"/>
            </a:xfrm>
            <a:prstGeom prst="line">
              <a:avLst/>
            </a:prstGeom>
            <a:noFill/>
            <a:ln w="38100">
              <a:solidFill>
                <a:schemeClr val="tx2"/>
              </a:solidFill>
              <a:round/>
              <a:headEnd type="none" w="sm" len="sm"/>
              <a:tailEnd type="none" w="sm" len="sm"/>
            </a:ln>
            <a:effectLst/>
          </p:spPr>
          <p:txBody>
            <a:bodyPr wrap="none" anchor="ctr"/>
            <a:lstStyle/>
            <a:p>
              <a:endParaRPr lang="da-DK"/>
            </a:p>
          </p:txBody>
        </p:sp>
        <p:sp>
          <p:nvSpPr>
            <p:cNvPr id="26" name="Freeform 26"/>
            <p:cNvSpPr>
              <a:spLocks/>
            </p:cNvSpPr>
            <p:nvPr/>
          </p:nvSpPr>
          <p:spPr bwMode="auto">
            <a:xfrm>
              <a:off x="3085" y="620"/>
              <a:ext cx="576" cy="384"/>
            </a:xfrm>
            <a:custGeom>
              <a:avLst/>
              <a:gdLst/>
              <a:ahLst/>
              <a:cxnLst>
                <a:cxn ang="0">
                  <a:pos x="0" y="288"/>
                </a:cxn>
                <a:cxn ang="0">
                  <a:pos x="144" y="0"/>
                </a:cxn>
                <a:cxn ang="0">
                  <a:pos x="480" y="0"/>
                </a:cxn>
                <a:cxn ang="0">
                  <a:pos x="576" y="384"/>
                </a:cxn>
              </a:cxnLst>
              <a:rect l="0" t="0" r="r" b="b"/>
              <a:pathLst>
                <a:path w="576" h="384">
                  <a:moveTo>
                    <a:pt x="0" y="288"/>
                  </a:moveTo>
                  <a:lnTo>
                    <a:pt x="144" y="0"/>
                  </a:lnTo>
                  <a:lnTo>
                    <a:pt x="480" y="0"/>
                  </a:lnTo>
                  <a:lnTo>
                    <a:pt x="576" y="384"/>
                  </a:lnTo>
                </a:path>
              </a:pathLst>
            </a:custGeom>
            <a:noFill/>
            <a:ln w="38100" cap="flat" cmpd="sng">
              <a:solidFill>
                <a:schemeClr val="tx2"/>
              </a:solidFill>
              <a:prstDash val="solid"/>
              <a:round/>
              <a:headEnd type="none" w="sm" len="sm"/>
              <a:tailEnd type="none" w="sm" len="sm"/>
            </a:ln>
            <a:effectLst/>
          </p:spPr>
          <p:txBody>
            <a:bodyPr wrap="none" anchor="ctr"/>
            <a:lstStyle/>
            <a:p>
              <a:endParaRPr lang="da-DK"/>
            </a:p>
          </p:txBody>
        </p:sp>
        <p:sp>
          <p:nvSpPr>
            <p:cNvPr id="27" name="Line 27"/>
            <p:cNvSpPr>
              <a:spLocks noChangeShapeType="1"/>
            </p:cNvSpPr>
            <p:nvPr/>
          </p:nvSpPr>
          <p:spPr bwMode="auto">
            <a:xfrm>
              <a:off x="2797" y="476"/>
              <a:ext cx="0" cy="720"/>
            </a:xfrm>
            <a:prstGeom prst="line">
              <a:avLst/>
            </a:prstGeom>
            <a:noFill/>
            <a:ln w="38100">
              <a:solidFill>
                <a:schemeClr val="accent2"/>
              </a:solidFill>
              <a:round/>
              <a:headEnd type="none" w="sm" len="sm"/>
              <a:tailEnd type="none" w="sm" len="sm"/>
            </a:ln>
            <a:effectLst/>
          </p:spPr>
          <p:txBody>
            <a:bodyPr wrap="none" anchor="ctr"/>
            <a:lstStyle/>
            <a:p>
              <a:endParaRPr lang="da-DK"/>
            </a:p>
          </p:txBody>
        </p:sp>
        <p:sp>
          <p:nvSpPr>
            <p:cNvPr id="28" name="Line 28"/>
            <p:cNvSpPr>
              <a:spLocks noChangeShapeType="1"/>
            </p:cNvSpPr>
            <p:nvPr/>
          </p:nvSpPr>
          <p:spPr bwMode="auto">
            <a:xfrm>
              <a:off x="4045" y="476"/>
              <a:ext cx="0" cy="768"/>
            </a:xfrm>
            <a:prstGeom prst="line">
              <a:avLst/>
            </a:prstGeom>
            <a:noFill/>
            <a:ln w="38100">
              <a:solidFill>
                <a:schemeClr val="accent2"/>
              </a:solidFill>
              <a:round/>
              <a:headEnd type="none" w="sm" len="sm"/>
              <a:tailEnd type="none" w="sm" len="sm"/>
            </a:ln>
            <a:effectLst/>
          </p:spPr>
          <p:txBody>
            <a:bodyPr wrap="none" anchor="ctr"/>
            <a:lstStyle/>
            <a:p>
              <a:endParaRPr lang="da-DK"/>
            </a:p>
          </p:txBody>
        </p:sp>
      </p:grpSp>
      <p:sp>
        <p:nvSpPr>
          <p:cNvPr id="29" name="Footer Placeholder 28"/>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0596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STABILITY, TIPS &amp; TRICKS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Tips at Confluences</a:t>
            </a:r>
          </a:p>
          <a:p>
            <a:pPr marL="0" indent="0">
              <a:buNone/>
            </a:pPr>
            <a:endParaRPr lang="en-GB" dirty="0"/>
          </a:p>
        </p:txBody>
      </p:sp>
      <p:sp>
        <p:nvSpPr>
          <p:cNvPr id="4" name="Text Box 4"/>
          <p:cNvSpPr txBox="1">
            <a:spLocks noChangeArrowheads="1"/>
          </p:cNvSpPr>
          <p:nvPr/>
        </p:nvSpPr>
        <p:spPr bwMode="auto">
          <a:xfrm>
            <a:off x="251520" y="1689238"/>
            <a:ext cx="8382000" cy="4601260"/>
          </a:xfrm>
          <a:prstGeom prst="rect">
            <a:avLst/>
          </a:prstGeom>
          <a:noFill/>
          <a:ln w="12700">
            <a:noFill/>
            <a:miter lim="800000"/>
            <a:headEnd type="none" w="sm" len="sm"/>
            <a:tailEnd type="none" w="sm" len="sm"/>
          </a:ln>
          <a:effectLst/>
        </p:spPr>
        <p:txBody>
          <a:bodyPr>
            <a:spAutoFit/>
          </a:bodyPr>
          <a:lstStyle/>
          <a:p>
            <a:pPr marL="342900" indent="-342900" defTabSz="762000" eaLnBrk="0" hangingPunct="0">
              <a:spcBef>
                <a:spcPct val="50000"/>
              </a:spcBef>
            </a:pPr>
            <a:r>
              <a:rPr lang="en-GB" sz="1800" b="1" smtClean="0">
                <a:solidFill>
                  <a:srgbClr val="FFFFFF"/>
                </a:solidFill>
                <a:latin typeface="Arial"/>
              </a:rPr>
              <a:t>Important to Define Cross-Section Changes at Confluences:</a:t>
            </a:r>
          </a:p>
          <a:p>
            <a:pPr marL="342900" indent="-342900" defTabSz="762000" eaLnBrk="0" hangingPunct="0">
              <a:spcBef>
                <a:spcPct val="50000"/>
              </a:spcBef>
              <a:buFontTx/>
              <a:buChar char="•"/>
            </a:pPr>
            <a:r>
              <a:rPr lang="en-GB" sz="1600" smtClean="0">
                <a:solidFill>
                  <a:srgbClr val="FFFFFF"/>
                </a:solidFill>
                <a:latin typeface="Arial"/>
              </a:rPr>
              <a:t>MIKE11 will copy (extrapolate) nearest Cross-Section to</a:t>
            </a:r>
            <a:br>
              <a:rPr lang="en-GB" sz="1600" smtClean="0">
                <a:solidFill>
                  <a:srgbClr val="FFFFFF"/>
                </a:solidFill>
                <a:latin typeface="Arial"/>
              </a:rPr>
            </a:br>
            <a:r>
              <a:rPr lang="en-GB" sz="1600" smtClean="0">
                <a:solidFill>
                  <a:srgbClr val="FFFFFF"/>
                </a:solidFill>
                <a:latin typeface="Arial"/>
              </a:rPr>
              <a:t>Branch End if no Cross-Section Exists</a:t>
            </a:r>
          </a:p>
          <a:p>
            <a:pPr marL="342900" indent="-342900" defTabSz="762000" eaLnBrk="0" hangingPunct="0">
              <a:spcBef>
                <a:spcPct val="50000"/>
              </a:spcBef>
              <a:buFontTx/>
              <a:buChar char="•"/>
            </a:pPr>
            <a:r>
              <a:rPr lang="en-GB" sz="1600" smtClean="0">
                <a:solidFill>
                  <a:srgbClr val="FFFFFF"/>
                </a:solidFill>
                <a:latin typeface="Arial"/>
              </a:rPr>
              <a:t>In Longitudinal Profiles (MIKE View) Branch Ends with</a:t>
            </a:r>
            <a:br>
              <a:rPr lang="en-GB" sz="1600" smtClean="0">
                <a:solidFill>
                  <a:srgbClr val="FFFFFF"/>
                </a:solidFill>
                <a:latin typeface="Arial"/>
              </a:rPr>
            </a:br>
            <a:r>
              <a:rPr lang="en-GB" sz="1600" smtClean="0">
                <a:solidFill>
                  <a:srgbClr val="FFFFFF"/>
                </a:solidFill>
                <a:latin typeface="Arial"/>
              </a:rPr>
              <a:t>no Cross-Section will be assigned Invert Level of Zero</a:t>
            </a:r>
          </a:p>
          <a:p>
            <a:pPr marL="342900" indent="-342900" defTabSz="762000" eaLnBrk="0" hangingPunct="0">
              <a:spcBef>
                <a:spcPct val="50000"/>
              </a:spcBef>
              <a:buFontTx/>
              <a:buChar char="•"/>
            </a:pPr>
            <a:r>
              <a:rPr lang="en-GB" sz="1600" smtClean="0">
                <a:solidFill>
                  <a:srgbClr val="FFFFFF"/>
                </a:solidFill>
                <a:latin typeface="Arial"/>
              </a:rPr>
              <a:t>MIKE11 will interpolate Cross-Section at Junctions</a:t>
            </a:r>
            <a:br>
              <a:rPr lang="en-GB" sz="1600" smtClean="0">
                <a:solidFill>
                  <a:srgbClr val="FFFFFF"/>
                </a:solidFill>
                <a:latin typeface="Arial"/>
              </a:rPr>
            </a:br>
            <a:r>
              <a:rPr lang="en-GB" sz="1600" smtClean="0">
                <a:solidFill>
                  <a:srgbClr val="FFFFFF"/>
                </a:solidFill>
                <a:latin typeface="Arial"/>
              </a:rPr>
              <a:t>if no Cross-Section Exists</a:t>
            </a:r>
          </a:p>
          <a:p>
            <a:pPr marL="342900" indent="-342900" defTabSz="762000" eaLnBrk="0" hangingPunct="0">
              <a:spcBef>
                <a:spcPct val="50000"/>
              </a:spcBef>
              <a:buFontTx/>
              <a:buChar char="•"/>
            </a:pPr>
            <a:r>
              <a:rPr lang="en-GB" sz="1600" smtClean="0">
                <a:solidFill>
                  <a:srgbClr val="FFFFFF"/>
                </a:solidFill>
                <a:latin typeface="Arial"/>
              </a:rPr>
              <a:t>Preferable to Copy/Move to prevent Unrealistic</a:t>
            </a:r>
            <a:br>
              <a:rPr lang="en-GB" sz="1600" smtClean="0">
                <a:solidFill>
                  <a:srgbClr val="FFFFFF"/>
                </a:solidFill>
                <a:latin typeface="Arial"/>
              </a:rPr>
            </a:br>
            <a:r>
              <a:rPr lang="en-GB" sz="1600" smtClean="0">
                <a:solidFill>
                  <a:srgbClr val="FFFFFF"/>
                </a:solidFill>
                <a:latin typeface="Arial"/>
              </a:rPr>
              <a:t>Extrapolations or Interpolations</a:t>
            </a:r>
          </a:p>
          <a:p>
            <a:pPr marL="342900" indent="-342900" defTabSz="762000" eaLnBrk="0" hangingPunct="0">
              <a:spcBef>
                <a:spcPct val="50000"/>
              </a:spcBef>
              <a:buFontTx/>
              <a:buChar char="•"/>
            </a:pPr>
            <a:endParaRPr lang="en-GB" sz="1600" smtClean="0">
              <a:solidFill>
                <a:srgbClr val="FFFFFF"/>
              </a:solidFill>
              <a:latin typeface="Arial"/>
            </a:endParaRPr>
          </a:p>
          <a:p>
            <a:pPr marL="342900" indent="-342900" defTabSz="762000" eaLnBrk="0" hangingPunct="0">
              <a:spcBef>
                <a:spcPct val="50000"/>
              </a:spcBef>
            </a:pPr>
            <a:r>
              <a:rPr lang="en-GB" sz="1800" b="1" smtClean="0">
                <a:solidFill>
                  <a:srgbClr val="FFFFFF"/>
                </a:solidFill>
                <a:latin typeface="Arial"/>
              </a:rPr>
              <a:t>Take Care When Graphically Connecting Branches:</a:t>
            </a:r>
          </a:p>
          <a:p>
            <a:pPr marL="342900" indent="-342900" defTabSz="762000" eaLnBrk="0" hangingPunct="0">
              <a:spcBef>
                <a:spcPct val="50000"/>
              </a:spcBef>
              <a:buFontTx/>
              <a:buChar char="•"/>
            </a:pPr>
            <a:r>
              <a:rPr lang="en-GB" sz="1600" smtClean="0">
                <a:solidFill>
                  <a:srgbClr val="FFFFFF"/>
                </a:solidFill>
                <a:latin typeface="Arial"/>
              </a:rPr>
              <a:t>A Junction forces a H-point in the Scheme</a:t>
            </a:r>
          </a:p>
          <a:p>
            <a:pPr marL="342900" indent="-342900" defTabSz="762000" eaLnBrk="0" hangingPunct="0">
              <a:spcBef>
                <a:spcPct val="50000"/>
              </a:spcBef>
              <a:buFontTx/>
              <a:buChar char="•"/>
            </a:pPr>
            <a:r>
              <a:rPr lang="en-GB" sz="1600" smtClean="0">
                <a:solidFill>
                  <a:srgbClr val="FFFFFF"/>
                </a:solidFill>
                <a:latin typeface="Arial"/>
              </a:rPr>
              <a:t>Graphical Connection Tool snaps to Cross-Sections</a:t>
            </a:r>
            <a:br>
              <a:rPr lang="en-GB" sz="1600" smtClean="0">
                <a:solidFill>
                  <a:srgbClr val="FFFFFF"/>
                </a:solidFill>
                <a:latin typeface="Arial"/>
              </a:rPr>
            </a:br>
            <a:r>
              <a:rPr lang="en-GB" sz="1600" smtClean="0">
                <a:solidFill>
                  <a:srgbClr val="FFFFFF"/>
                </a:solidFill>
                <a:latin typeface="Arial"/>
              </a:rPr>
              <a:t>and Digitised Points (very small Δx can occur)</a:t>
            </a:r>
            <a:endParaRPr lang="en-GB" sz="1600" dirty="0">
              <a:solidFill>
                <a:srgbClr val="FFFFFF"/>
              </a:solidFill>
              <a:latin typeface="Arial"/>
            </a:endParaRPr>
          </a:p>
        </p:txBody>
      </p:sp>
      <p:pic>
        <p:nvPicPr>
          <p:cNvPr id="5" name="Picture 5"/>
          <p:cNvPicPr>
            <a:picLocks noChangeAspect="1" noChangeArrowheads="1"/>
          </p:cNvPicPr>
          <p:nvPr/>
        </p:nvPicPr>
        <p:blipFill>
          <a:blip r:embed="rId2"/>
          <a:srcRect l="9767" t="16270" r="9767" b="10846"/>
          <a:stretch>
            <a:fillRect/>
          </a:stretch>
        </p:blipFill>
        <p:spPr bwMode="auto">
          <a:xfrm>
            <a:off x="6155462" y="2746524"/>
            <a:ext cx="2271712" cy="3706812"/>
          </a:xfrm>
          <a:prstGeom prst="rect">
            <a:avLst/>
          </a:prstGeom>
          <a:noFill/>
          <a:ln w="9525">
            <a:noFill/>
            <a:miter lim="800000"/>
            <a:headEnd/>
            <a:tailEnd/>
          </a:ln>
          <a:effectLst/>
        </p:spPr>
      </p:pic>
      <p:sp>
        <p:nvSpPr>
          <p:cNvPr id="6" name="Freeform 6"/>
          <p:cNvSpPr>
            <a:spLocks/>
          </p:cNvSpPr>
          <p:nvPr/>
        </p:nvSpPr>
        <p:spPr bwMode="auto">
          <a:xfrm>
            <a:off x="6250712" y="4041924"/>
            <a:ext cx="749300" cy="415925"/>
          </a:xfrm>
          <a:custGeom>
            <a:avLst/>
            <a:gdLst/>
            <a:ahLst/>
            <a:cxnLst>
              <a:cxn ang="0">
                <a:pos x="0" y="148"/>
              </a:cxn>
              <a:cxn ang="0">
                <a:pos x="175" y="262"/>
              </a:cxn>
              <a:cxn ang="0">
                <a:pos x="323" y="262"/>
              </a:cxn>
              <a:cxn ang="0">
                <a:pos x="428" y="131"/>
              </a:cxn>
              <a:cxn ang="0">
                <a:pos x="472" y="0"/>
              </a:cxn>
            </a:cxnLst>
            <a:rect l="0" t="0" r="r" b="b"/>
            <a:pathLst>
              <a:path w="472" h="262">
                <a:moveTo>
                  <a:pt x="0" y="148"/>
                </a:moveTo>
                <a:lnTo>
                  <a:pt x="175" y="262"/>
                </a:lnTo>
                <a:lnTo>
                  <a:pt x="323" y="262"/>
                </a:lnTo>
                <a:lnTo>
                  <a:pt x="428" y="131"/>
                </a:lnTo>
                <a:lnTo>
                  <a:pt x="472" y="0"/>
                </a:lnTo>
              </a:path>
            </a:pathLst>
          </a:custGeom>
          <a:noFill/>
          <a:ln w="28575" cmpd="sng">
            <a:solidFill>
              <a:schemeClr val="accent1"/>
            </a:solidFill>
            <a:round/>
            <a:headEnd/>
            <a:tailEnd/>
          </a:ln>
          <a:effectLst/>
        </p:spPr>
        <p:txBody>
          <a:bodyPr/>
          <a:lstStyle/>
          <a:p>
            <a:endParaRPr lang="da-DK"/>
          </a:p>
        </p:txBody>
      </p:sp>
      <p:sp>
        <p:nvSpPr>
          <p:cNvPr id="7" name="Freeform 7"/>
          <p:cNvSpPr>
            <a:spLocks/>
          </p:cNvSpPr>
          <p:nvPr/>
        </p:nvSpPr>
        <p:spPr bwMode="auto">
          <a:xfrm>
            <a:off x="6250712" y="3016399"/>
            <a:ext cx="2147887" cy="2022475"/>
          </a:xfrm>
          <a:custGeom>
            <a:avLst/>
            <a:gdLst/>
            <a:ahLst/>
            <a:cxnLst>
              <a:cxn ang="0">
                <a:pos x="0" y="0"/>
              </a:cxn>
              <a:cxn ang="0">
                <a:pos x="254" y="410"/>
              </a:cxn>
              <a:cxn ang="0">
                <a:pos x="384" y="611"/>
              </a:cxn>
              <a:cxn ang="0">
                <a:pos x="568" y="628"/>
              </a:cxn>
              <a:cxn ang="0">
                <a:pos x="716" y="611"/>
              </a:cxn>
              <a:cxn ang="0">
                <a:pos x="891" y="707"/>
              </a:cxn>
              <a:cxn ang="0">
                <a:pos x="1022" y="908"/>
              </a:cxn>
              <a:cxn ang="0">
                <a:pos x="1118" y="1126"/>
              </a:cxn>
              <a:cxn ang="0">
                <a:pos x="1292" y="1248"/>
              </a:cxn>
              <a:cxn ang="0">
                <a:pos x="1353" y="1274"/>
              </a:cxn>
            </a:cxnLst>
            <a:rect l="0" t="0" r="r" b="b"/>
            <a:pathLst>
              <a:path w="1353" h="1274">
                <a:moveTo>
                  <a:pt x="0" y="0"/>
                </a:moveTo>
                <a:lnTo>
                  <a:pt x="254" y="410"/>
                </a:lnTo>
                <a:lnTo>
                  <a:pt x="384" y="611"/>
                </a:lnTo>
                <a:lnTo>
                  <a:pt x="568" y="628"/>
                </a:lnTo>
                <a:lnTo>
                  <a:pt x="716" y="611"/>
                </a:lnTo>
                <a:lnTo>
                  <a:pt x="891" y="707"/>
                </a:lnTo>
                <a:lnTo>
                  <a:pt x="1022" y="908"/>
                </a:lnTo>
                <a:lnTo>
                  <a:pt x="1118" y="1126"/>
                </a:lnTo>
                <a:lnTo>
                  <a:pt x="1292" y="1248"/>
                </a:lnTo>
                <a:lnTo>
                  <a:pt x="1353" y="1274"/>
                </a:lnTo>
              </a:path>
            </a:pathLst>
          </a:custGeom>
          <a:noFill/>
          <a:ln w="28575" cmpd="sng">
            <a:solidFill>
              <a:schemeClr val="accent1"/>
            </a:solidFill>
            <a:round/>
            <a:headEnd/>
            <a:tailEnd/>
          </a:ln>
          <a:effectLst/>
        </p:spPr>
        <p:txBody>
          <a:bodyPr/>
          <a:lstStyle/>
          <a:p>
            <a:endParaRPr lang="da-DK"/>
          </a:p>
        </p:txBody>
      </p:sp>
      <p:sp>
        <p:nvSpPr>
          <p:cNvPr id="8" name="Freeform 8"/>
          <p:cNvSpPr>
            <a:spLocks/>
          </p:cNvSpPr>
          <p:nvPr/>
        </p:nvSpPr>
        <p:spPr bwMode="auto">
          <a:xfrm>
            <a:off x="7000012" y="4748361"/>
            <a:ext cx="830262" cy="1647825"/>
          </a:xfrm>
          <a:custGeom>
            <a:avLst/>
            <a:gdLst/>
            <a:ahLst/>
            <a:cxnLst>
              <a:cxn ang="0">
                <a:pos x="523" y="0"/>
              </a:cxn>
              <a:cxn ang="0">
                <a:pos x="340" y="17"/>
              </a:cxn>
              <a:cxn ang="0">
                <a:pos x="166" y="78"/>
              </a:cxn>
              <a:cxn ang="0">
                <a:pos x="104" y="209"/>
              </a:cxn>
              <a:cxn ang="0">
                <a:pos x="96" y="323"/>
              </a:cxn>
              <a:cxn ang="0">
                <a:pos x="148" y="471"/>
              </a:cxn>
              <a:cxn ang="0">
                <a:pos x="113" y="637"/>
              </a:cxn>
              <a:cxn ang="0">
                <a:pos x="0" y="794"/>
              </a:cxn>
              <a:cxn ang="0">
                <a:pos x="87" y="907"/>
              </a:cxn>
              <a:cxn ang="0">
                <a:pos x="139" y="977"/>
              </a:cxn>
              <a:cxn ang="0">
                <a:pos x="104" y="1038"/>
              </a:cxn>
            </a:cxnLst>
            <a:rect l="0" t="0" r="r" b="b"/>
            <a:pathLst>
              <a:path w="523" h="1038">
                <a:moveTo>
                  <a:pt x="523" y="0"/>
                </a:moveTo>
                <a:lnTo>
                  <a:pt x="340" y="17"/>
                </a:lnTo>
                <a:lnTo>
                  <a:pt x="166" y="78"/>
                </a:lnTo>
                <a:lnTo>
                  <a:pt x="104" y="209"/>
                </a:lnTo>
                <a:lnTo>
                  <a:pt x="96" y="323"/>
                </a:lnTo>
                <a:lnTo>
                  <a:pt x="148" y="471"/>
                </a:lnTo>
                <a:lnTo>
                  <a:pt x="113" y="637"/>
                </a:lnTo>
                <a:lnTo>
                  <a:pt x="0" y="794"/>
                </a:lnTo>
                <a:lnTo>
                  <a:pt x="87" y="907"/>
                </a:lnTo>
                <a:lnTo>
                  <a:pt x="139" y="977"/>
                </a:lnTo>
                <a:lnTo>
                  <a:pt x="104" y="1038"/>
                </a:lnTo>
              </a:path>
            </a:pathLst>
          </a:custGeom>
          <a:noFill/>
          <a:ln w="28575" cmpd="sng">
            <a:solidFill>
              <a:schemeClr val="accent1"/>
            </a:solidFill>
            <a:round/>
            <a:headEnd/>
            <a:tailEnd/>
          </a:ln>
          <a:effectLst/>
        </p:spPr>
        <p:txBody>
          <a:bodyPr/>
          <a:lstStyle/>
          <a:p>
            <a:endParaRPr lang="da-DK"/>
          </a:p>
        </p:txBody>
      </p:sp>
      <p:sp>
        <p:nvSpPr>
          <p:cNvPr id="9" name="Footer Placeholder 8"/>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3527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DHI_MIKE_PPT_UK</Template>
  <TotalTime>400</TotalTime>
  <Words>458</Words>
  <Application>Microsoft Office PowerPoint</Application>
  <PresentationFormat>On-screen Show (4:3)</PresentationFormat>
  <Paragraphs>135</Paragraphs>
  <Slides>13</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16" baseType="lpstr">
      <vt:lpstr>MIKEPowerPointForTransfer_4-3</vt:lpstr>
      <vt:lpstr>Chart</vt:lpstr>
      <vt:lpstr>Equation</vt:lpstr>
      <vt:lpstr>MIKE 11</vt:lpstr>
      <vt:lpstr>STABILITY, TIPS &amp; TRICKS</vt:lpstr>
      <vt:lpstr>STABILITY, TIPS &amp; TRICKS</vt:lpstr>
      <vt:lpstr>STABILITY, TIPS &amp; TRICKS</vt:lpstr>
      <vt:lpstr>STABILITY, TIPS &amp; TRICKS</vt:lpstr>
      <vt:lpstr>STABILITY, TIPS &amp; TRICKS</vt:lpstr>
      <vt:lpstr>STABILITY, TIPS &amp; TRICKS</vt:lpstr>
      <vt:lpstr>STABILITY, TIPS &amp; TRICKS</vt:lpstr>
      <vt:lpstr>STABILITY, TIPS &amp; TRICKS</vt:lpstr>
      <vt:lpstr>ADDITIONAL FEATURES</vt:lpstr>
      <vt:lpstr>GETTING HELP IN MIKE 11</vt:lpstr>
      <vt:lpstr>MIKE 11 DOCUMENTATION INDEX</vt:lpstr>
      <vt:lpstr>MORE WAYS TO FIND HELP</vt:lpstr>
    </vt:vector>
  </TitlesOfParts>
  <Company>DHI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MIKE 11 - MODEL STABILITY, TIPS &amp; TRICKS</dc:title>
  <dc:creator>DHI (JSL)</dc:creator>
  <cp:lastModifiedBy>Mathieu Hellegouarch</cp:lastModifiedBy>
  <cp:revision>35</cp:revision>
  <dcterms:created xsi:type="dcterms:W3CDTF">2008-03-26T13:49:04Z</dcterms:created>
  <dcterms:modified xsi:type="dcterms:W3CDTF">2014-06-20T14:38:52Z</dcterms:modified>
</cp:coreProperties>
</file>